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54"/>
  </p:notesMasterIdLst>
  <p:handoutMasterIdLst>
    <p:handoutMasterId r:id="rId55"/>
  </p:handoutMasterIdLst>
  <p:sldIdLst>
    <p:sldId id="354" r:id="rId2"/>
    <p:sldId id="362" r:id="rId3"/>
    <p:sldId id="257" r:id="rId4"/>
    <p:sldId id="365" r:id="rId5"/>
    <p:sldId id="329" r:id="rId6"/>
    <p:sldId id="364" r:id="rId7"/>
    <p:sldId id="363" r:id="rId8"/>
    <p:sldId id="366" r:id="rId9"/>
    <p:sldId id="330" r:id="rId10"/>
    <p:sldId id="367" r:id="rId11"/>
    <p:sldId id="368" r:id="rId12"/>
    <p:sldId id="369" r:id="rId13"/>
    <p:sldId id="331" r:id="rId14"/>
    <p:sldId id="370" r:id="rId15"/>
    <p:sldId id="371" r:id="rId16"/>
    <p:sldId id="372" r:id="rId17"/>
    <p:sldId id="332" r:id="rId18"/>
    <p:sldId id="373" r:id="rId19"/>
    <p:sldId id="374" r:id="rId20"/>
    <p:sldId id="375" r:id="rId21"/>
    <p:sldId id="333" r:id="rId22"/>
    <p:sldId id="378" r:id="rId23"/>
    <p:sldId id="377" r:id="rId24"/>
    <p:sldId id="376" r:id="rId25"/>
    <p:sldId id="381" r:id="rId26"/>
    <p:sldId id="334" r:id="rId27"/>
    <p:sldId id="379" r:id="rId28"/>
    <p:sldId id="380" r:id="rId29"/>
    <p:sldId id="335" r:id="rId30"/>
    <p:sldId id="382" r:id="rId31"/>
    <p:sldId id="383" r:id="rId32"/>
    <p:sldId id="384" r:id="rId33"/>
    <p:sldId id="388" r:id="rId34"/>
    <p:sldId id="385" r:id="rId35"/>
    <p:sldId id="386" r:id="rId36"/>
    <p:sldId id="387" r:id="rId37"/>
    <p:sldId id="389" r:id="rId38"/>
    <p:sldId id="391" r:id="rId39"/>
    <p:sldId id="392" r:id="rId40"/>
    <p:sldId id="394" r:id="rId41"/>
    <p:sldId id="395" r:id="rId42"/>
    <p:sldId id="396" r:id="rId43"/>
    <p:sldId id="397" r:id="rId44"/>
    <p:sldId id="355" r:id="rId45"/>
    <p:sldId id="398" r:id="rId46"/>
    <p:sldId id="406" r:id="rId47"/>
    <p:sldId id="399" r:id="rId48"/>
    <p:sldId id="400" r:id="rId49"/>
    <p:sldId id="401" r:id="rId50"/>
    <p:sldId id="359" r:id="rId51"/>
    <p:sldId id="263" r:id="rId52"/>
    <p:sldId id="265"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 Snyder" initials="JAS" lastIdx="12" clrIdx="0"/>
  <p:cmAuthor id="1" name="Cheryl Slavik" initials="CS" lastIdx="18" clrIdx="1"/>
  <p:cmAuthor id="2" name="NA" initials="N" lastIdx="16" clrIdx="2"/>
  <p:cmAuthor id="3" name="Heather Griffin" initials="HG" lastIdx="19" clrIdx="3">
    <p:extLst>
      <p:ext uri="{19B8F6BF-5375-455C-9EA6-DF929625EA0E}">
        <p15:presenceInfo xmlns:p15="http://schemas.microsoft.com/office/powerpoint/2012/main" userId="Heather Griff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1919" autoAdjust="0"/>
  </p:normalViewPr>
  <p:slideViewPr>
    <p:cSldViewPr>
      <p:cViewPr>
        <p:scale>
          <a:sx n="48" d="100"/>
          <a:sy n="48" d="100"/>
        </p:scale>
        <p:origin x="1998" y="30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986" y="57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slide" Target="slides/slide3.xml"/><Relationship Id="rId1" Type="http://schemas.openxmlformats.org/officeDocument/2006/relationships/slide" Target="slides/slide2.xml"/><Relationship Id="rId5" Type="http://schemas.openxmlformats.org/officeDocument/2006/relationships/slide" Target="slides/slide52.xml"/><Relationship Id="rId4"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7CEC81-68EF-4799-AD76-B67CADD91BAC}" type="datetimeFigureOut">
              <a:rPr lang="en-US" smtClean="0"/>
              <a:pPr/>
              <a:t>3/5/2016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CE6167-B46C-419E-BC99-9BB83C792916}" type="slidenum">
              <a:rPr lang="en-US" smtClean="0"/>
              <a:pPr/>
              <a:t>‹#›</a:t>
            </a:fld>
            <a:endParaRPr lang="en-US" dirty="0"/>
          </a:p>
        </p:txBody>
      </p:sp>
    </p:spTree>
    <p:extLst>
      <p:ext uri="{BB962C8B-B14F-4D97-AF65-F5344CB8AC3E}">
        <p14:creationId xmlns:p14="http://schemas.microsoft.com/office/powerpoint/2010/main" val="14626811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5C4BB-136A-4E8A-8C0D-4EA7A5034EB9}" type="datetimeFigureOut">
              <a:rPr lang="en-US" smtClean="0"/>
              <a:pPr/>
              <a:t>3/5/2016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CF846F-A3E5-4C0D-9E2E-DC382416709D}" type="slidenum">
              <a:rPr lang="en-US" smtClean="0"/>
              <a:pPr/>
              <a:t>‹#›</a:t>
            </a:fld>
            <a:endParaRPr lang="en-US" dirty="0"/>
          </a:p>
        </p:txBody>
      </p:sp>
    </p:spTree>
    <p:extLst>
      <p:ext uri="{BB962C8B-B14F-4D97-AF65-F5344CB8AC3E}">
        <p14:creationId xmlns:p14="http://schemas.microsoft.com/office/powerpoint/2010/main" val="132933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Skills for Success </a:t>
            </a:r>
            <a:br>
              <a:rPr kumimoji="0" lang="en-US" sz="4000" b="0" i="0" u="none" strike="noStrike" kern="1200" cap="none" spc="0" normalizeH="0" baseline="0" noProof="0" dirty="0">
                <a:ln>
                  <a:noFill/>
                </a:ln>
                <a:solidFill>
                  <a:prstClr val="black"/>
                </a:solidFill>
                <a:effectLst/>
                <a:uLnTx/>
                <a:uFillTx/>
                <a:latin typeface="+mn-lt"/>
                <a:ea typeface="+mn-ea"/>
                <a:cs typeface="+mn-cs"/>
              </a:rPr>
            </a:br>
            <a:r>
              <a:rPr kumimoji="0" lang="en-US" sz="4000" b="0" i="0" u="none" strike="noStrike" kern="1200" cap="none" spc="0" normalizeH="0" baseline="0" noProof="0" dirty="0">
                <a:ln>
                  <a:noFill/>
                </a:ln>
                <a:solidFill>
                  <a:prstClr val="black"/>
                </a:solidFill>
                <a:effectLst/>
                <a:uLnTx/>
                <a:uFillTx/>
                <a:latin typeface="+mn-lt"/>
                <a:ea typeface="+mn-ea"/>
                <a:cs typeface="+mn-cs"/>
              </a:rPr>
              <a:t>with Microsoft Office 2016 Volume 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a:t>
            </a:fld>
            <a:endParaRPr lang="en-US" dirty="0"/>
          </a:p>
        </p:txBody>
      </p:sp>
    </p:spTree>
    <p:extLst>
      <p:ext uri="{BB962C8B-B14F-4D97-AF65-F5344CB8AC3E}">
        <p14:creationId xmlns:p14="http://schemas.microsoft.com/office/powerpoint/2010/main" val="18204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Once a value</a:t>
            </a:r>
            <a:r>
              <a:rPr lang="en-US" baseline="0" dirty="0"/>
              <a:t> is entered into cell B1, the value in cell A1 is </a:t>
            </a:r>
            <a:r>
              <a:rPr lang="en-US" b="1" i="1" baseline="0" dirty="0"/>
              <a:t>truncated</a:t>
            </a:r>
            <a:r>
              <a:rPr lang="en-US" b="0" i="0" baseline="0" dirty="0"/>
              <a:t>—cut</a:t>
            </a:r>
            <a:r>
              <a:rPr lang="en-US" baseline="0" dirty="0"/>
              <a:t> off. You can see what is actually in cell A1 by making it the active cell and seeing what is displayed in the formula bar.</a:t>
            </a:r>
          </a:p>
          <a:p>
            <a:r>
              <a:rPr lang="en-US" baseline="0" dirty="0"/>
              <a:t>The </a:t>
            </a:r>
            <a:r>
              <a:rPr lang="en-US" b="1" i="1" baseline="0" dirty="0"/>
              <a:t>formula bar</a:t>
            </a:r>
            <a:r>
              <a:rPr lang="en-US" b="0" i="0" baseline="0" dirty="0"/>
              <a:t> is a bar below the ribbon that displays the value contained in the active cell and is used to enter or edit values or formulas.</a:t>
            </a:r>
          </a:p>
          <a:p>
            <a:r>
              <a:rPr lang="en-US" b="0" i="0" baseline="0" dirty="0"/>
              <a:t>Data displayed in a cell is the </a:t>
            </a:r>
            <a:r>
              <a:rPr lang="en-US" b="1" i="1" baseline="0" dirty="0"/>
              <a:t>displayed value</a:t>
            </a:r>
            <a:r>
              <a:rPr lang="en-US" b="0" i="0" baseline="0" dirty="0"/>
              <a:t>. Data displayed in the formula bar is the </a:t>
            </a:r>
            <a:r>
              <a:rPr lang="en-US" b="1" i="1" baseline="0" dirty="0"/>
              <a:t>underlying value</a:t>
            </a:r>
            <a:r>
              <a:rPr lang="en-US" b="0" i="0" baseline="0" dirty="0"/>
              <a:t>.  These two values do not always match.</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10</a:t>
            </a:fld>
            <a:endParaRPr lang="en-US" dirty="0"/>
          </a:p>
        </p:txBody>
      </p:sp>
    </p:spTree>
    <p:extLst>
      <p:ext uri="{BB962C8B-B14F-4D97-AF65-F5344CB8AC3E}">
        <p14:creationId xmlns:p14="http://schemas.microsoft.com/office/powerpoint/2010/main" val="426280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range</a:t>
            </a:r>
            <a:r>
              <a:rPr lang="en-US" dirty="0"/>
              <a:t> is two or more adjacent</a:t>
            </a:r>
            <a:r>
              <a:rPr lang="en-US" baseline="0" dirty="0"/>
              <a:t> cells. Formatting can be applied to all the cells in a range at one time. </a:t>
            </a:r>
          </a:p>
          <a:p>
            <a:endParaRPr lang="en-US" baseline="0" dirty="0"/>
          </a:p>
          <a:p>
            <a:r>
              <a:rPr lang="en-US" baseline="0" dirty="0"/>
              <a:t>The </a:t>
            </a:r>
            <a:r>
              <a:rPr lang="en-US" b="1" i="1" baseline="0" dirty="0"/>
              <a:t>Name Box </a:t>
            </a:r>
            <a:r>
              <a:rPr lang="en-US" b="0" i="0" baseline="0" dirty="0"/>
              <a:t>is an area of the formula bar that </a:t>
            </a:r>
            <a:r>
              <a:rPr lang="en-US" baseline="0" dirty="0"/>
              <a:t>displays the active cell reference - that is, it displays the address of the active cell.</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11</a:t>
            </a:fld>
            <a:endParaRPr lang="en-US" dirty="0"/>
          </a:p>
        </p:txBody>
      </p:sp>
    </p:spTree>
    <p:extLst>
      <p:ext uri="{BB962C8B-B14F-4D97-AF65-F5344CB8AC3E}">
        <p14:creationId xmlns:p14="http://schemas.microsoft.com/office/powerpoint/2010/main" val="3467035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Once you select a</a:t>
            </a:r>
            <a:r>
              <a:rPr lang="en-US" baseline="0" dirty="0"/>
              <a:t> range of cells and apply the Merge &amp; Center button, the cells of the range are merged into one cell. Once the cells are merged, they can no longer be selected as the active cell individually.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12</a:t>
            </a:fld>
            <a:endParaRPr lang="en-US" dirty="0"/>
          </a:p>
        </p:txBody>
      </p:sp>
    </p:spTree>
    <p:extLst>
      <p:ext uri="{BB962C8B-B14F-4D97-AF65-F5344CB8AC3E}">
        <p14:creationId xmlns:p14="http://schemas.microsoft.com/office/powerpoint/2010/main" val="3430196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a:t>
            </a:r>
            <a:r>
              <a:rPr lang="en-US" baseline="0" dirty="0"/>
              <a:t> </a:t>
            </a:r>
            <a:r>
              <a:rPr lang="en-US" b="1" i="1" baseline="0" dirty="0"/>
              <a:t>formula</a:t>
            </a:r>
            <a:r>
              <a:rPr lang="en-US" baseline="0" dirty="0"/>
              <a:t> is an equation that carries out mathematical calculations. Formulas always begin with an equal sign.</a:t>
            </a:r>
          </a:p>
          <a:p>
            <a:endParaRPr lang="en-US" baseline="0" dirty="0"/>
          </a:p>
          <a:p>
            <a:r>
              <a:rPr lang="en-US" b="1" i="1" baseline="0" dirty="0"/>
              <a:t>Arithmetic operators </a:t>
            </a:r>
            <a:r>
              <a:rPr lang="en-US" baseline="0" dirty="0"/>
              <a:t>can be used when creating formulas in Excel.</a:t>
            </a:r>
          </a:p>
          <a:p>
            <a:endParaRPr lang="en-US" dirty="0"/>
          </a:p>
          <a:p>
            <a:r>
              <a:rPr lang="en-US" dirty="0"/>
              <a:t>When constructing</a:t>
            </a:r>
            <a:r>
              <a:rPr lang="en-US" baseline="0" dirty="0"/>
              <a:t> formulas in Excel, the + is used to indicate addition, the minus sign indicates subtraction, the asterisk is used to indicate multiplication, the forward slash is used for division, the percentage sign is used to calculate percent, and the caret is used for exponentiation—raising a number to a power.</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13</a:t>
            </a:fld>
            <a:endParaRPr lang="en-US" dirty="0"/>
          </a:p>
        </p:txBody>
      </p:sp>
    </p:spTree>
    <p:extLst>
      <p:ext uri="{BB962C8B-B14F-4D97-AF65-F5344CB8AC3E}">
        <p14:creationId xmlns:p14="http://schemas.microsoft.com/office/powerpoint/2010/main" val="1675508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Excel’s </a:t>
            </a:r>
            <a:r>
              <a:rPr lang="en-US" b="1" i="1" dirty="0"/>
              <a:t>Formula</a:t>
            </a:r>
            <a:r>
              <a:rPr lang="en-US" b="1" i="1" baseline="0" dirty="0"/>
              <a:t> AutoComplete </a:t>
            </a:r>
            <a:r>
              <a:rPr lang="en-US" baseline="0" dirty="0"/>
              <a:t>will suggest values as you type a function.  Remember that all formulas must start with an equal sign. When a cell is surrounded by a moving border, it means the cell is part of a function. Formulas can be entered by typing or by pointing and clicking. After a formula is entered, the result of the formula will display in the worksheet. The formula will appear in the formula bar when the cell is active.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14</a:t>
            </a:fld>
            <a:endParaRPr lang="en-US" dirty="0"/>
          </a:p>
        </p:txBody>
      </p:sp>
    </p:spTree>
    <p:extLst>
      <p:ext uri="{BB962C8B-B14F-4D97-AF65-F5344CB8AC3E}">
        <p14:creationId xmlns:p14="http://schemas.microsoft.com/office/powerpoint/2010/main" val="714636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Once</a:t>
            </a:r>
            <a:r>
              <a:rPr lang="en-US" baseline="0" dirty="0"/>
              <a:t> you have entered a formula, you can click on the check mark on the Formula Bar to confirm and keep the current cell the active cell. If you make a mistake while entering a formula you can press the Esc key or click the Cancel button.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15</a:t>
            </a:fld>
            <a:endParaRPr lang="en-US" dirty="0"/>
          </a:p>
        </p:txBody>
      </p:sp>
    </p:spTree>
    <p:extLst>
      <p:ext uri="{BB962C8B-B14F-4D97-AF65-F5344CB8AC3E}">
        <p14:creationId xmlns:p14="http://schemas.microsoft.com/office/powerpoint/2010/main" val="390335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a:t>
            </a:r>
            <a:r>
              <a:rPr lang="en-US" baseline="0" dirty="0"/>
              <a:t> you enter data into column F, you can press the down arrow key after you enter each number to be moved to the row below.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16</a:t>
            </a:fld>
            <a:endParaRPr lang="en-US" dirty="0"/>
          </a:p>
        </p:txBody>
      </p:sp>
    </p:spTree>
    <p:extLst>
      <p:ext uri="{BB962C8B-B14F-4D97-AF65-F5344CB8AC3E}">
        <p14:creationId xmlns:p14="http://schemas.microsoft.com/office/powerpoint/2010/main" val="2862103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cell that contains a formula will show the displayed value, the value produced by the</a:t>
            </a:r>
            <a:r>
              <a:rPr lang="en-US" baseline="0" dirty="0"/>
              <a:t> formula, in the worksheet. The actual formula or </a:t>
            </a:r>
            <a:r>
              <a:rPr lang="en-US" b="1" i="1" baseline="0" dirty="0"/>
              <a:t>underlying formula </a:t>
            </a:r>
            <a:r>
              <a:rPr lang="en-US" baseline="0" dirty="0"/>
              <a:t>will be displayed in the formula bar.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17</a:t>
            </a:fld>
            <a:endParaRPr lang="en-US" dirty="0"/>
          </a:p>
        </p:txBody>
      </p:sp>
    </p:spTree>
    <p:extLst>
      <p:ext uri="{BB962C8B-B14F-4D97-AF65-F5344CB8AC3E}">
        <p14:creationId xmlns:p14="http://schemas.microsoft.com/office/powerpoint/2010/main" val="3102574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values shown in column G are</a:t>
            </a:r>
            <a:r>
              <a:rPr lang="en-US" baseline="0" dirty="0"/>
              <a:t> the result of the formulas that have been entered in that column.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18</a:t>
            </a:fld>
            <a:endParaRPr lang="en-US" dirty="0"/>
          </a:p>
        </p:txBody>
      </p:sp>
    </p:spTree>
    <p:extLst>
      <p:ext uri="{BB962C8B-B14F-4D97-AF65-F5344CB8AC3E}">
        <p14:creationId xmlns:p14="http://schemas.microsoft.com/office/powerpoint/2010/main" val="3296122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formula</a:t>
            </a:r>
            <a:r>
              <a:rPr lang="en-US" baseline="0" dirty="0"/>
              <a:t> bar is displaying the underlying formula of cell B12. Notice that the / symbol is being used to indicate division. The workbook is showing the result of the formula in cell B12.</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19</a:t>
            </a:fld>
            <a:endParaRPr lang="en-US" dirty="0"/>
          </a:p>
        </p:txBody>
      </p:sp>
    </p:spTree>
    <p:extLst>
      <p:ext uri="{BB962C8B-B14F-4D97-AF65-F5344CB8AC3E}">
        <p14:creationId xmlns:p14="http://schemas.microsoft.com/office/powerpoint/2010/main" val="259620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skills of this chapter</a:t>
            </a:r>
            <a:r>
              <a:rPr lang="en-US" baseline="0" dirty="0"/>
              <a:t> are:</a:t>
            </a:r>
          </a:p>
          <a:p>
            <a:pPr lvl="1">
              <a:buFont typeface="Arial" pitchFamily="34" charset="0"/>
              <a:buChar char="•"/>
            </a:pPr>
            <a:r>
              <a:rPr lang="en-US" sz="1300" dirty="0"/>
              <a:t>  Create and Save Workbooks</a:t>
            </a:r>
          </a:p>
          <a:p>
            <a:pPr lvl="1">
              <a:buFont typeface="Arial" pitchFamily="34" charset="0"/>
              <a:buChar char="•"/>
            </a:pPr>
            <a:r>
              <a:rPr lang="en-US" sz="1300" dirty="0"/>
              <a:t>  Enter Data and Merge and Center Titles</a:t>
            </a:r>
          </a:p>
          <a:p>
            <a:pPr lvl="1">
              <a:buFont typeface="Arial" pitchFamily="34" charset="0"/>
              <a:buChar char="•"/>
            </a:pPr>
            <a:r>
              <a:rPr lang="en-US" sz="1300" dirty="0"/>
              <a:t>  Construct Addition and Subtraction</a:t>
            </a:r>
            <a:r>
              <a:rPr lang="en-US" sz="1300" baseline="0" dirty="0"/>
              <a:t> Formulas</a:t>
            </a:r>
            <a:r>
              <a:rPr lang="en-US" sz="1300" dirty="0"/>
              <a:t> </a:t>
            </a:r>
          </a:p>
          <a:p>
            <a:pPr lvl="1">
              <a:buFont typeface="Arial" pitchFamily="34" charset="0"/>
              <a:buChar char="•"/>
            </a:pPr>
            <a:r>
              <a:rPr lang="en-US" sz="1300" baseline="0" dirty="0"/>
              <a:t>  </a:t>
            </a:r>
            <a:r>
              <a:rPr lang="en-US" sz="1300" dirty="0"/>
              <a:t>Construct Multiplication and Division Formulas</a:t>
            </a:r>
          </a:p>
          <a:p>
            <a:pPr lvl="1">
              <a:buFont typeface="Arial" pitchFamily="34" charset="0"/>
              <a:buChar char="•"/>
            </a:pPr>
            <a:r>
              <a:rPr lang="en-US" sz="1300" dirty="0"/>
              <a:t>  Adjust Column Widths and Apply Cell Styles</a:t>
            </a:r>
          </a:p>
          <a:p>
            <a:pPr lvl="1">
              <a:buFont typeface="Arial" pitchFamily="34" charset="0"/>
              <a:buNone/>
            </a:pPr>
            <a:endParaRPr lang="en-US" dirty="0"/>
          </a:p>
          <a:p>
            <a:pPr lvl="0">
              <a:buFont typeface="Arial" pitchFamily="34" charset="0"/>
              <a:buNone/>
            </a:pPr>
            <a:r>
              <a:rPr lang="en-US" dirty="0"/>
              <a:t>The</a:t>
            </a:r>
            <a:r>
              <a:rPr lang="en-US" baseline="0" dirty="0"/>
              <a:t> skills continue on the next slide.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a:t>
            </a:fld>
            <a:endParaRPr lang="en-US" dirty="0"/>
          </a:p>
        </p:txBody>
      </p:sp>
    </p:spTree>
    <p:extLst>
      <p:ext uri="{BB962C8B-B14F-4D97-AF65-F5344CB8AC3E}">
        <p14:creationId xmlns:p14="http://schemas.microsoft.com/office/powerpoint/2010/main" val="1846908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displayed values shown in cells B12, B13, B14, and B1</a:t>
            </a:r>
            <a:r>
              <a:rPr lang="en-US" baseline="0" dirty="0"/>
              <a:t>5 are the results of the division formulas placed into those cells.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20</a:t>
            </a:fld>
            <a:endParaRPr lang="en-US" dirty="0"/>
          </a:p>
        </p:txBody>
      </p:sp>
    </p:spTree>
    <p:extLst>
      <p:ext uri="{BB962C8B-B14F-4D97-AF65-F5344CB8AC3E}">
        <p14:creationId xmlns:p14="http://schemas.microsoft.com/office/powerpoint/2010/main" val="160742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Formatting is the process</a:t>
            </a:r>
            <a:r>
              <a:rPr lang="en-US" baseline="0" dirty="0"/>
              <a:t> of specifying the layout or appearance of cells or the worksheet. Column Headings are the letters that appear at the top of the columns in the workbook. Row Headings are the numbers that appear to the left of the rows in the worksheet. </a:t>
            </a:r>
          </a:p>
          <a:p>
            <a:endParaRPr lang="en-US" baseline="0" dirty="0"/>
          </a:p>
          <a:p>
            <a:r>
              <a:rPr lang="en-US" baseline="0" dirty="0"/>
              <a:t>The Column Width dialog box allows you to indicate how wide you want a column to be.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21</a:t>
            </a:fld>
            <a:endParaRPr lang="en-US" dirty="0"/>
          </a:p>
        </p:txBody>
      </p:sp>
    </p:spTree>
    <p:extLst>
      <p:ext uri="{BB962C8B-B14F-4D97-AF65-F5344CB8AC3E}">
        <p14:creationId xmlns:p14="http://schemas.microsoft.com/office/powerpoint/2010/main" val="1663599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that columns</a:t>
            </a:r>
            <a:r>
              <a:rPr lang="en-US" baseline="0" dirty="0"/>
              <a:t> B through G are now wider. This is the result of using the Column Width dialog box in the previous slide.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22</a:t>
            </a:fld>
            <a:endParaRPr lang="en-US" dirty="0"/>
          </a:p>
        </p:txBody>
      </p:sp>
    </p:spTree>
    <p:extLst>
      <p:ext uri="{BB962C8B-B14F-4D97-AF65-F5344CB8AC3E}">
        <p14:creationId xmlns:p14="http://schemas.microsoft.com/office/powerpoint/2010/main" val="159441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Cell styles </a:t>
            </a:r>
            <a:r>
              <a:rPr lang="en-US" dirty="0"/>
              <a:t>are</a:t>
            </a:r>
            <a:r>
              <a:rPr lang="en-US" baseline="0" dirty="0"/>
              <a:t> pre-built sets of formatting characteristics. These characteristics may include font, font size, font color, cell borders, and cell shading.</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23</a:t>
            </a:fld>
            <a:endParaRPr lang="en-US" dirty="0"/>
          </a:p>
        </p:txBody>
      </p:sp>
    </p:spTree>
    <p:extLst>
      <p:ext uri="{BB962C8B-B14F-4D97-AF65-F5344CB8AC3E}">
        <p14:creationId xmlns:p14="http://schemas.microsoft.com/office/powerpoint/2010/main" val="2779095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a:t>
            </a:r>
            <a:r>
              <a:rPr lang="en-US" baseline="0" dirty="0"/>
              <a:t> slide shows the effects of applying the Accent1 cell style, bold formatting, and bold and center formatting.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24</a:t>
            </a:fld>
            <a:endParaRPr lang="en-US" dirty="0"/>
          </a:p>
        </p:txBody>
      </p:sp>
    </p:spTree>
    <p:extLst>
      <p:ext uri="{BB962C8B-B14F-4D97-AF65-F5344CB8AC3E}">
        <p14:creationId xmlns:p14="http://schemas.microsoft.com/office/powerpoint/2010/main" val="1579680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a:t>
            </a:r>
            <a:r>
              <a:rPr lang="en-US" baseline="0" dirty="0"/>
              <a:t> Excel </a:t>
            </a:r>
            <a:r>
              <a:rPr lang="en-US" b="1" i="1" baseline="0" dirty="0"/>
              <a:t>function</a:t>
            </a:r>
            <a:r>
              <a:rPr lang="en-US" baseline="0" dirty="0"/>
              <a:t> is a prewritten formula that takes values, performs operations, and returns a value. The AutoSum button can be used to enter the SUM function into a cell. The </a:t>
            </a:r>
            <a:r>
              <a:rPr lang="en-US" b="1" i="1" baseline="0" dirty="0"/>
              <a:t>SUM</a:t>
            </a:r>
            <a:r>
              <a:rPr lang="en-US" baseline="0" dirty="0"/>
              <a:t> function adds all values in a range. When data in a cell changes, all formulas and functions that reference that cell are recalculated.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25</a:t>
            </a:fld>
            <a:endParaRPr lang="en-US" dirty="0"/>
          </a:p>
        </p:txBody>
      </p:sp>
    </p:spTree>
    <p:extLst>
      <p:ext uri="{BB962C8B-B14F-4D97-AF65-F5344CB8AC3E}">
        <p14:creationId xmlns:p14="http://schemas.microsoft.com/office/powerpoint/2010/main" val="214494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Cells C9 and D9 show the result of using the SUM function.</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26</a:t>
            </a:fld>
            <a:endParaRPr lang="en-US" dirty="0"/>
          </a:p>
        </p:txBody>
      </p:sp>
    </p:spTree>
    <p:extLst>
      <p:ext uri="{BB962C8B-B14F-4D97-AF65-F5344CB8AC3E}">
        <p14:creationId xmlns:p14="http://schemas.microsoft.com/office/powerpoint/2010/main" val="3053040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 this slide,</a:t>
            </a:r>
            <a:r>
              <a:rPr lang="en-US" baseline="0" dirty="0"/>
              <a:t> you can see that the underlying SUM function placed in cell G9 calculated the value actually shown on cell G9.</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27</a:t>
            </a:fld>
            <a:endParaRPr lang="en-US" dirty="0"/>
          </a:p>
        </p:txBody>
      </p:sp>
    </p:spTree>
    <p:extLst>
      <p:ext uri="{BB962C8B-B14F-4D97-AF65-F5344CB8AC3E}">
        <p14:creationId xmlns:p14="http://schemas.microsoft.com/office/powerpoint/2010/main" val="1926152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Remember</a:t>
            </a:r>
            <a:r>
              <a:rPr lang="en-US" baseline="0" dirty="0"/>
              <a:t>, whenever a value in a cell is changed, all formulas or functions that use that value will be recalculated. This is a very powerful feature of Excel.</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28</a:t>
            </a:fld>
            <a:endParaRPr lang="en-US" dirty="0"/>
          </a:p>
        </p:txBody>
      </p:sp>
    </p:spTree>
    <p:extLst>
      <p:ext uri="{BB962C8B-B14F-4D97-AF65-F5344CB8AC3E}">
        <p14:creationId xmlns:p14="http://schemas.microsoft.com/office/powerpoint/2010/main" val="1757900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Text, numbers, formulas, and functions can be copied from one cell to another. When a formula or function is copied, the cell references are updated relative to the new location of the formula or function. </a:t>
            </a:r>
          </a:p>
          <a:p>
            <a:endParaRPr lang="en-US" baseline="0" dirty="0"/>
          </a:p>
          <a:p>
            <a:r>
              <a:rPr lang="en-US" baseline="0" dirty="0"/>
              <a:t>The </a:t>
            </a:r>
            <a:r>
              <a:rPr lang="en-US" b="1" i="1" baseline="0" dirty="0"/>
              <a:t>fill handle </a:t>
            </a:r>
            <a:r>
              <a:rPr lang="en-US" baseline="0" dirty="0"/>
              <a:t>can be used to drag items to adjacent cells.</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29</a:t>
            </a:fld>
            <a:endParaRPr lang="en-US" dirty="0"/>
          </a:p>
        </p:txBody>
      </p:sp>
    </p:spTree>
    <p:extLst>
      <p:ext uri="{BB962C8B-B14F-4D97-AF65-F5344CB8AC3E}">
        <p14:creationId xmlns:p14="http://schemas.microsoft.com/office/powerpoint/2010/main" val="1349688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skills of this chapter</a:t>
            </a:r>
            <a:r>
              <a:rPr lang="en-US" baseline="0" dirty="0"/>
              <a:t> are:</a:t>
            </a:r>
          </a:p>
          <a:p>
            <a:pPr lvl="1">
              <a:buFont typeface="Arial" pitchFamily="34" charset="0"/>
              <a:buChar char="•"/>
            </a:pPr>
            <a:r>
              <a:rPr lang="en-US" sz="1300" dirty="0"/>
              <a:t>   Insert</a:t>
            </a:r>
            <a:r>
              <a:rPr lang="en-US" sz="1300" baseline="0" dirty="0"/>
              <a:t> the SUM function</a:t>
            </a:r>
            <a:endParaRPr lang="en-US" sz="1300" dirty="0"/>
          </a:p>
          <a:p>
            <a:pPr lvl="1">
              <a:buFont typeface="Arial" pitchFamily="34" charset="0"/>
              <a:buChar char="•"/>
            </a:pPr>
            <a:r>
              <a:rPr lang="en-US" sz="1300" dirty="0"/>
              <a:t>   AutoFill</a:t>
            </a:r>
            <a:r>
              <a:rPr lang="en-US" sz="1300" baseline="0" dirty="0"/>
              <a:t> Formulas and Data</a:t>
            </a:r>
            <a:r>
              <a:rPr lang="en-US" sz="1300" dirty="0"/>
              <a:t> </a:t>
            </a:r>
          </a:p>
          <a:p>
            <a:pPr lvl="1">
              <a:buFont typeface="Arial" pitchFamily="34" charset="0"/>
              <a:buChar char="•"/>
            </a:pPr>
            <a:r>
              <a:rPr lang="en-US" sz="1400" dirty="0"/>
              <a:t>   Format,</a:t>
            </a:r>
            <a:r>
              <a:rPr lang="en-US" sz="1400" baseline="0" dirty="0"/>
              <a:t> Edit, and Check Spelling</a:t>
            </a:r>
            <a:endParaRPr lang="en-US" sz="1400" dirty="0"/>
          </a:p>
          <a:p>
            <a:pPr lvl="1">
              <a:buFont typeface="Arial" pitchFamily="34" charset="0"/>
              <a:buChar char="•"/>
            </a:pPr>
            <a:r>
              <a:rPr lang="en-US" sz="1400" dirty="0"/>
              <a:t>   Insert Footers and Adjust Page Settings</a:t>
            </a:r>
          </a:p>
          <a:p>
            <a:pPr lvl="1">
              <a:buFont typeface="Arial" pitchFamily="34" charset="0"/>
              <a:buChar char="•"/>
            </a:pPr>
            <a:r>
              <a:rPr lang="en-US" sz="1400" dirty="0"/>
              <a:t>   Display Formulas</a:t>
            </a:r>
            <a:r>
              <a:rPr lang="en-US" sz="1400" baseline="0" dirty="0"/>
              <a:t> and Print Worksheets</a:t>
            </a:r>
            <a:endParaRPr lang="en-US" sz="1300" dirty="0"/>
          </a:p>
          <a:p>
            <a:pPr lvl="1">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a:t>
            </a:fld>
            <a:endParaRPr lang="en-US" dirty="0"/>
          </a:p>
        </p:txBody>
      </p:sp>
    </p:spTree>
    <p:extLst>
      <p:ext uri="{BB962C8B-B14F-4D97-AF65-F5344CB8AC3E}">
        <p14:creationId xmlns:p14="http://schemas.microsoft.com/office/powerpoint/2010/main" val="3690015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relative cell reference </a:t>
            </a:r>
            <a:r>
              <a:rPr lang="en-US" dirty="0"/>
              <a:t>refers to cells based on their position in relation to the cell that contains the formula.</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30</a:t>
            </a:fld>
            <a:endParaRPr lang="en-US" dirty="0"/>
          </a:p>
        </p:txBody>
      </p:sp>
    </p:spTree>
    <p:extLst>
      <p:ext uri="{BB962C8B-B14F-4D97-AF65-F5344CB8AC3E}">
        <p14:creationId xmlns:p14="http://schemas.microsoft.com/office/powerpoint/2010/main" val="941402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When new rows or columns are added to the worksheet, all relative cell references are updated.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31</a:t>
            </a:fld>
            <a:endParaRPr lang="en-US" dirty="0"/>
          </a:p>
        </p:txBody>
      </p:sp>
    </p:spTree>
    <p:extLst>
      <p:ext uri="{BB962C8B-B14F-4D97-AF65-F5344CB8AC3E}">
        <p14:creationId xmlns:p14="http://schemas.microsoft.com/office/powerpoint/2010/main" val="486298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you use Auto Fill</a:t>
            </a:r>
            <a:r>
              <a:rPr lang="en-US" baseline="0" dirty="0"/>
              <a:t> to copy numbers, they are incremented. Notice that the value in cell F5 was incremented when it was copied using Auto Fill to cell F6.</a:t>
            </a:r>
          </a:p>
          <a:p>
            <a:endParaRPr lang="en-US" baseline="0"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32</a:t>
            </a:fld>
            <a:endParaRPr lang="en-US" dirty="0"/>
          </a:p>
        </p:txBody>
      </p:sp>
    </p:spTree>
    <p:extLst>
      <p:ext uri="{BB962C8B-B14F-4D97-AF65-F5344CB8AC3E}">
        <p14:creationId xmlns:p14="http://schemas.microsoft.com/office/powerpoint/2010/main" val="1862432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table on this slide shows some common Number Formats used in Excel.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33</a:t>
            </a:fld>
            <a:endParaRPr lang="en-US" dirty="0"/>
          </a:p>
        </p:txBody>
      </p:sp>
    </p:spTree>
    <p:extLst>
      <p:ext uri="{BB962C8B-B14F-4D97-AF65-F5344CB8AC3E}">
        <p14:creationId xmlns:p14="http://schemas.microsoft.com/office/powerpoint/2010/main" val="11417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slide shows the result of using certain cell styles. The items that have had Currency zero cell style applied to them show dollars signs, commas where appropriate, and no decimals. The items that have had the Comma zero cell style applied show commas where appropriate and no decimals.  The cells where the Percent style has been applied show a percent sign and the numbers have been multiplied by 100.</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34</a:t>
            </a:fld>
            <a:endParaRPr lang="en-US" dirty="0"/>
          </a:p>
        </p:txBody>
      </p:sp>
    </p:spTree>
    <p:extLst>
      <p:ext uri="{BB962C8B-B14F-4D97-AF65-F5344CB8AC3E}">
        <p14:creationId xmlns:p14="http://schemas.microsoft.com/office/powerpoint/2010/main" val="1911711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is a good idea to make cell A1 the active cell before you check spelling</a:t>
            </a:r>
            <a:r>
              <a:rPr lang="en-US" baseline="0" dirty="0"/>
              <a:t> in your worksheet. This is because the spell checker works to the right and down. Making cell A1 the active cell will guarantee that the entire worksheet will be checked. Not all words that are indicated as being misspelled by the spell checker will be misspelled. The spell checker may indicate that correctly spelled proper nouns are incorrectly spelled. When spell check does find a word that is not in its dictionary, it will provide suggested words.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35</a:t>
            </a:fld>
            <a:endParaRPr lang="en-US" dirty="0"/>
          </a:p>
        </p:txBody>
      </p:sp>
    </p:spTree>
    <p:extLst>
      <p:ext uri="{BB962C8B-B14F-4D97-AF65-F5344CB8AC3E}">
        <p14:creationId xmlns:p14="http://schemas.microsoft.com/office/powerpoint/2010/main" val="3780840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t>
            </a:r>
            <a:r>
              <a:rPr lang="en-US" i="1" baseline="0" dirty="0"/>
              <a:t>Spell check complete. You’re good to go! </a:t>
            </a:r>
            <a:r>
              <a:rPr lang="en-US" i="0" baseline="0" dirty="0"/>
              <a:t>message </a:t>
            </a:r>
            <a:r>
              <a:rPr lang="en-US" baseline="0" dirty="0"/>
              <a:t>tells you that the spell check is complete. If there are words that you use often that are not in the Office dictionary, you can click </a:t>
            </a:r>
            <a:r>
              <a:rPr lang="en-US" i="0" baseline="0" dirty="0"/>
              <a:t>Add to Dictionary </a:t>
            </a:r>
            <a:r>
              <a:rPr lang="en-US" baseline="0" dirty="0"/>
              <a:t>to add them.</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36</a:t>
            </a:fld>
            <a:endParaRPr lang="en-US" dirty="0"/>
          </a:p>
        </p:txBody>
      </p:sp>
    </p:spTree>
    <p:extLst>
      <p:ext uri="{BB962C8B-B14F-4D97-AF65-F5344CB8AC3E}">
        <p14:creationId xmlns:p14="http://schemas.microsoft.com/office/powerpoint/2010/main" val="56594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Excel’s </a:t>
            </a:r>
            <a:r>
              <a:rPr lang="en-US" b="1" i="1" baseline="0" dirty="0"/>
              <a:t>Page Layout </a:t>
            </a:r>
            <a:r>
              <a:rPr lang="en-US" baseline="0" dirty="0"/>
              <a:t>view is used to adjust how a worksheet will look when printed. This view allows you to add headers and footers to your worksheet.</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37</a:t>
            </a:fld>
            <a:endParaRPr lang="en-US" dirty="0"/>
          </a:p>
        </p:txBody>
      </p:sp>
    </p:spTree>
    <p:extLst>
      <p:ext uri="{BB962C8B-B14F-4D97-AF65-F5344CB8AC3E}">
        <p14:creationId xmlns:p14="http://schemas.microsoft.com/office/powerpoint/2010/main" val="2359517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Page</a:t>
            </a:r>
            <a:r>
              <a:rPr lang="en-US" baseline="0" dirty="0"/>
              <a:t> Setup dialog box allows you to adjust margins and center the worksheet on the printed page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38</a:t>
            </a:fld>
            <a:endParaRPr lang="en-US" dirty="0"/>
          </a:p>
        </p:txBody>
      </p:sp>
    </p:spTree>
    <p:extLst>
      <p:ext uri="{BB962C8B-B14F-4D97-AF65-F5344CB8AC3E}">
        <p14:creationId xmlns:p14="http://schemas.microsoft.com/office/powerpoint/2010/main" val="3307415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baseline="0" dirty="0"/>
              <a:t>Normal view </a:t>
            </a:r>
            <a:r>
              <a:rPr lang="en-US" baseline="0" dirty="0"/>
              <a:t>maximizes the number of cells visible on the screen. The dotted line between columns G and H indicate where one page ends and another page begins.</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39</a:t>
            </a:fld>
            <a:endParaRPr lang="en-US" dirty="0"/>
          </a:p>
        </p:txBody>
      </p:sp>
    </p:spTree>
    <p:extLst>
      <p:ext uri="{BB962C8B-B14F-4D97-AF65-F5344CB8AC3E}">
        <p14:creationId xmlns:p14="http://schemas.microsoft.com/office/powerpoint/2010/main" val="3360003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go through the skills</a:t>
            </a:r>
            <a:r>
              <a:rPr lang="en-US" baseline="0" dirty="0"/>
              <a:t> in this chapter, you will be able to create spreadsheets like the one shown here.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a:t>
            </a:fld>
            <a:endParaRPr lang="en-US" dirty="0"/>
          </a:p>
        </p:txBody>
      </p:sp>
    </p:spTree>
    <p:extLst>
      <p:ext uri="{BB962C8B-B14F-4D97-AF65-F5344CB8AC3E}">
        <p14:creationId xmlns:p14="http://schemas.microsoft.com/office/powerpoint/2010/main" val="371353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Underlying</a:t>
            </a:r>
            <a:r>
              <a:rPr lang="en-US" baseline="0" dirty="0"/>
              <a:t> formulas and functions can be printed if needed. When displaying underlying formulas and functions, you may want to change the scale and the orientation of the worksheet so it displays on a single page.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40</a:t>
            </a:fld>
            <a:endParaRPr lang="en-US" dirty="0"/>
          </a:p>
        </p:txBody>
      </p:sp>
    </p:spTree>
    <p:extLst>
      <p:ext uri="{BB962C8B-B14F-4D97-AF65-F5344CB8AC3E}">
        <p14:creationId xmlns:p14="http://schemas.microsoft.com/office/powerpoint/2010/main" val="2217462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Using the Backstage view</a:t>
            </a:r>
            <a:r>
              <a:rPr lang="en-US" baseline="0" dirty="0"/>
              <a:t> and the Next Page button twice should display the image shown on this screen.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41</a:t>
            </a:fld>
            <a:endParaRPr lang="en-US" dirty="0"/>
          </a:p>
        </p:txBody>
      </p:sp>
    </p:spTree>
    <p:extLst>
      <p:ext uri="{BB962C8B-B14F-4D97-AF65-F5344CB8AC3E}">
        <p14:creationId xmlns:p14="http://schemas.microsoft.com/office/powerpoint/2010/main" val="7969970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scaling the worksheet, you can specify how many pages you want it to be printed on.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42</a:t>
            </a:fld>
            <a:endParaRPr lang="en-US" dirty="0"/>
          </a:p>
        </p:txBody>
      </p:sp>
    </p:spTree>
    <p:extLst>
      <p:ext uri="{BB962C8B-B14F-4D97-AF65-F5344CB8AC3E}">
        <p14:creationId xmlns:p14="http://schemas.microsoft.com/office/powerpoint/2010/main" val="2268811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slide shows</a:t>
            </a:r>
            <a:r>
              <a:rPr lang="en-US" baseline="0" dirty="0"/>
              <a:t> that the worksheet will be printed on a single page and that it will be printed using landscape orientation.</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43</a:t>
            </a:fld>
            <a:endParaRPr lang="en-US" dirty="0"/>
          </a:p>
        </p:txBody>
      </p:sp>
    </p:spTree>
    <p:extLst>
      <p:ext uri="{BB962C8B-B14F-4D97-AF65-F5344CB8AC3E}">
        <p14:creationId xmlns:p14="http://schemas.microsoft.com/office/powerpoint/2010/main" val="2653454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More Skills for Success in this</a:t>
            </a:r>
            <a:r>
              <a:rPr lang="en-US" baseline="0" dirty="0"/>
              <a:t> chapter will show you how to:</a:t>
            </a:r>
          </a:p>
          <a:p>
            <a:pPr marL="171450" indent="-171450">
              <a:buFont typeface="Arial" panose="020B0604020202020204" pitchFamily="34" charset="0"/>
              <a:buChar char="•"/>
            </a:pPr>
            <a:r>
              <a:rPr lang="en-US" baseline="0" dirty="0"/>
              <a:t> Set Print Areas</a:t>
            </a:r>
          </a:p>
          <a:p>
            <a:pPr marL="171450" indent="-171450">
              <a:buFont typeface="Arial" panose="020B0604020202020204" pitchFamily="34" charset="0"/>
              <a:buChar char="•"/>
            </a:pPr>
            <a:r>
              <a:rPr lang="en-US" baseline="0" dirty="0"/>
              <a:t> Fill Data with Flash Fill</a:t>
            </a:r>
          </a:p>
          <a:p>
            <a:pPr marL="171450" indent="-171450">
              <a:buFont typeface="Arial" panose="020B0604020202020204" pitchFamily="34" charset="0"/>
              <a:buChar char="•"/>
            </a:pPr>
            <a:r>
              <a:rPr lang="en-US" baseline="0" dirty="0"/>
              <a:t> Create Templates and Workbooks from Templates</a:t>
            </a:r>
          </a:p>
          <a:p>
            <a:pPr marL="171450" indent="-171450">
              <a:buFont typeface="Arial" panose="020B0604020202020204" pitchFamily="34" charset="0"/>
              <a:buChar char="•"/>
            </a:pPr>
            <a:r>
              <a:rPr lang="en-US" baseline="0" dirty="0"/>
              <a:t> Manage Document Properties</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44</a:t>
            </a:fld>
            <a:endParaRPr lang="en-US" dirty="0"/>
          </a:p>
        </p:txBody>
      </p:sp>
    </p:spTree>
    <p:extLst>
      <p:ext uri="{BB962C8B-B14F-4D97-AF65-F5344CB8AC3E}">
        <p14:creationId xmlns:p14="http://schemas.microsoft.com/office/powerpoint/2010/main" val="1961812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the</a:t>
            </a:r>
            <a:r>
              <a:rPr lang="en-US" baseline="0" dirty="0"/>
              <a:t> same portion of a worksheet needs to be printed repeatedly, you can save time by setting a print area.  When a print area is set, the range of the selected cells is named Print_Area, as shown in the Name box.</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45</a:t>
            </a:fld>
            <a:endParaRPr lang="en-US" dirty="0"/>
          </a:p>
        </p:txBody>
      </p:sp>
    </p:spTree>
    <p:extLst>
      <p:ext uri="{BB962C8B-B14F-4D97-AF65-F5344CB8AC3E}">
        <p14:creationId xmlns:p14="http://schemas.microsoft.com/office/powerpoint/2010/main" val="1496688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a:t>
            </a:r>
            <a:r>
              <a:rPr lang="en-US" baseline="0" dirty="0"/>
              <a:t> print a worksheet portion only once, select the cells, and then on the File tab, click Print. Under settings, select Print Selection.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46</a:t>
            </a:fld>
            <a:endParaRPr lang="en-US" dirty="0"/>
          </a:p>
        </p:txBody>
      </p:sp>
    </p:spTree>
    <p:extLst>
      <p:ext uri="{BB962C8B-B14F-4D97-AF65-F5344CB8AC3E}">
        <p14:creationId xmlns:p14="http://schemas.microsoft.com/office/powerpoint/2010/main" val="3030963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Flash</a:t>
            </a:r>
            <a:r>
              <a:rPr lang="en-US" b="1" i="1" baseline="0" dirty="0"/>
              <a:t> Fill </a:t>
            </a:r>
            <a:r>
              <a:rPr lang="en-US" baseline="0" dirty="0"/>
              <a:t>recognizes a pattern in data and automatically enters the rest of the data.  When there is a space between data in a cell, you can separate the data into separate columns by using Flash Fill.</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47</a:t>
            </a:fld>
            <a:endParaRPr lang="en-US" dirty="0"/>
          </a:p>
        </p:txBody>
      </p:sp>
    </p:spTree>
    <p:extLst>
      <p:ext uri="{BB962C8B-B14F-4D97-AF65-F5344CB8AC3E}">
        <p14:creationId xmlns:p14="http://schemas.microsoft.com/office/powerpoint/2010/main" val="18859946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 </a:t>
            </a:r>
            <a:r>
              <a:rPr lang="en-US" b="1" i="1" baseline="0" dirty="0"/>
              <a:t>template</a:t>
            </a:r>
            <a:r>
              <a:rPr lang="en-US" baseline="0" dirty="0"/>
              <a:t> is a prebuilt workbook used as a pattern for creating new workbooks.  They are used to build workbooks without having to start from a blank workbook. When you open a template, a copy of the file is created to keep the original template.  </a:t>
            </a:r>
          </a:p>
          <a:p>
            <a:endParaRPr lang="en-US" baseline="0" dirty="0"/>
          </a:p>
          <a:p>
            <a:r>
              <a:rPr lang="en-US" baseline="0" dirty="0"/>
              <a:t>If you use a workbook on a regular basis, you can save it as a template.</a:t>
            </a:r>
          </a:p>
        </p:txBody>
      </p:sp>
      <p:sp>
        <p:nvSpPr>
          <p:cNvPr id="4" name="Slide Number Placeholder 3"/>
          <p:cNvSpPr>
            <a:spLocks noGrp="1"/>
          </p:cNvSpPr>
          <p:nvPr>
            <p:ph type="sldNum" sz="quarter" idx="10"/>
          </p:nvPr>
        </p:nvSpPr>
        <p:spPr/>
        <p:txBody>
          <a:bodyPr/>
          <a:lstStyle/>
          <a:p>
            <a:fld id="{3BCF846F-A3E5-4C0D-9E2E-DC382416709D}" type="slidenum">
              <a:rPr lang="en-US" smtClean="0"/>
              <a:pPr/>
              <a:t>48</a:t>
            </a:fld>
            <a:endParaRPr lang="en-US" dirty="0"/>
          </a:p>
        </p:txBody>
      </p:sp>
    </p:spTree>
    <p:extLst>
      <p:ext uri="{BB962C8B-B14F-4D97-AF65-F5344CB8AC3E}">
        <p14:creationId xmlns:p14="http://schemas.microsoft.com/office/powerpoint/2010/main" val="172040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baseline="0" dirty="0"/>
              <a:t>Document properties </a:t>
            </a:r>
            <a:r>
              <a:rPr lang="en-US" baseline="0" dirty="0"/>
              <a:t>are details about a file that describe or identify the file, include the author’s name, the title of the document, and keywords. In Backstage view, the right side of the Info page displays common document properties.</a:t>
            </a:r>
          </a:p>
        </p:txBody>
      </p:sp>
      <p:sp>
        <p:nvSpPr>
          <p:cNvPr id="4" name="Slide Number Placeholder 3"/>
          <p:cNvSpPr>
            <a:spLocks noGrp="1"/>
          </p:cNvSpPr>
          <p:nvPr>
            <p:ph type="sldNum" sz="quarter" idx="10"/>
          </p:nvPr>
        </p:nvSpPr>
        <p:spPr/>
        <p:txBody>
          <a:bodyPr/>
          <a:lstStyle/>
          <a:p>
            <a:fld id="{3BCF846F-A3E5-4C0D-9E2E-DC382416709D}" type="slidenum">
              <a:rPr lang="en-US" smtClean="0"/>
              <a:pPr/>
              <a:t>49</a:t>
            </a:fld>
            <a:endParaRPr lang="en-US" dirty="0"/>
          </a:p>
        </p:txBody>
      </p:sp>
    </p:spTree>
    <p:extLst>
      <p:ext uri="{BB962C8B-B14F-4D97-AF65-F5344CB8AC3E}">
        <p14:creationId xmlns:p14="http://schemas.microsoft.com/office/powerpoint/2010/main" val="245683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 is a program</a:t>
            </a:r>
            <a:r>
              <a:rPr lang="en-US" baseline="0" dirty="0"/>
              <a:t> that allows you to create workbooks. A </a:t>
            </a:r>
            <a:r>
              <a:rPr lang="en-US" b="1" i="1" baseline="0" dirty="0"/>
              <a:t>workbook</a:t>
            </a:r>
            <a:r>
              <a:rPr lang="en-US" baseline="0" dirty="0"/>
              <a:t> is used to organize various kinds of related information. A workbook is made up of one or more </a:t>
            </a:r>
            <a:r>
              <a:rPr lang="en-US" b="1" i="1" baseline="0" dirty="0"/>
              <a:t>worksheets</a:t>
            </a:r>
            <a:r>
              <a:rPr lang="en-US" baseline="0" dirty="0"/>
              <a:t> or </a:t>
            </a:r>
            <a:r>
              <a:rPr lang="en-US" b="1" i="1" baseline="0" dirty="0"/>
              <a:t>spreadsheets</a:t>
            </a:r>
            <a:r>
              <a:rPr lang="en-US" baseline="0" dirty="0"/>
              <a:t>. A worksheet is made up of cells. A cell is where a row and a column intersect in the worksheet. The active cell is where data is entered into the worksheet.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5</a:t>
            </a:fld>
            <a:endParaRPr lang="en-US" dirty="0"/>
          </a:p>
        </p:txBody>
      </p:sp>
    </p:spTree>
    <p:extLst>
      <p:ext uri="{BB962C8B-B14F-4D97-AF65-F5344CB8AC3E}">
        <p14:creationId xmlns:p14="http://schemas.microsoft.com/office/powerpoint/2010/main" val="22835032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skills and procedures you should have learned at the end of the chapter are:</a:t>
            </a:r>
            <a:endParaRPr lang="en-US" baseline="0" dirty="0"/>
          </a:p>
          <a:p>
            <a:pPr marL="171450" indent="-171450">
              <a:buFont typeface="Arial" panose="020B0604020202020204" pitchFamily="34" charset="0"/>
              <a:buChar char="•"/>
            </a:pPr>
            <a:r>
              <a:rPr lang="en-US" baseline="0" dirty="0"/>
              <a:t>Create and Save Workbooks</a:t>
            </a:r>
          </a:p>
          <a:p>
            <a:pPr marL="171450" indent="-171450">
              <a:buFont typeface="Arial" panose="020B0604020202020204" pitchFamily="34" charset="0"/>
              <a:buChar char="•"/>
            </a:pPr>
            <a:r>
              <a:rPr lang="en-US" baseline="0" dirty="0"/>
              <a:t>Enter Data and Merge and Center Titles</a:t>
            </a:r>
          </a:p>
          <a:p>
            <a:pPr marL="171450" indent="-171450">
              <a:buFont typeface="Arial" panose="020B0604020202020204" pitchFamily="34" charset="0"/>
              <a:buChar char="•"/>
            </a:pPr>
            <a:r>
              <a:rPr lang="en-US" baseline="0" dirty="0"/>
              <a:t>Construct Addition, Subtraction, Multiplication, and Division Formulas</a:t>
            </a:r>
          </a:p>
          <a:p>
            <a:pPr marL="171450" indent="-171450">
              <a:buFont typeface="Arial" panose="020B0604020202020204" pitchFamily="34" charset="0"/>
              <a:buChar char="•"/>
            </a:pPr>
            <a:r>
              <a:rPr lang="en-US" baseline="0" dirty="0"/>
              <a:t>Adjust Column Widths and Apply Cell Styles</a:t>
            </a:r>
          </a:p>
          <a:p>
            <a:pPr marL="171450" indent="-171450">
              <a:buFont typeface="Arial" panose="020B0604020202020204" pitchFamily="34" charset="0"/>
              <a:buChar char="•"/>
            </a:pPr>
            <a:r>
              <a:rPr lang="en-US" baseline="0" dirty="0"/>
              <a:t>Insert the SUM Function</a:t>
            </a:r>
          </a:p>
          <a:p>
            <a:pPr marL="171450" indent="-171450">
              <a:buFont typeface="Arial" panose="020B0604020202020204" pitchFamily="34" charset="0"/>
              <a:buChar char="•"/>
            </a:pPr>
            <a:r>
              <a:rPr lang="en-US" baseline="0" dirty="0"/>
              <a:t>AutoFill Formulas and Data</a:t>
            </a:r>
          </a:p>
          <a:p>
            <a:pPr marL="171450" indent="-171450">
              <a:buFont typeface="Arial" panose="020B0604020202020204" pitchFamily="34" charset="0"/>
              <a:buChar char="•"/>
            </a:pPr>
            <a:r>
              <a:rPr lang="en-US" baseline="0" dirty="0"/>
              <a:t>Format, Edit, and Check Spelling</a:t>
            </a:r>
          </a:p>
          <a:p>
            <a:pPr marL="171450" indent="-171450">
              <a:buFont typeface="Arial" panose="020B0604020202020204" pitchFamily="34" charset="0"/>
              <a:buChar char="•"/>
            </a:pPr>
            <a:r>
              <a:rPr lang="en-US" baseline="0" dirty="0"/>
              <a:t>Insert Footers and Adjust Page Settings</a:t>
            </a:r>
          </a:p>
          <a:p>
            <a:pPr marL="171450" indent="-171450">
              <a:buFont typeface="Arial" panose="020B0604020202020204" pitchFamily="34" charset="0"/>
              <a:buChar char="•"/>
            </a:pPr>
            <a:r>
              <a:rPr lang="en-US" baseline="0" dirty="0"/>
              <a:t>Display Formulas and Print Worksheets</a:t>
            </a:r>
          </a:p>
          <a:p>
            <a:endParaRPr lang="en-US" baseline="0"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50</a:t>
            </a:fld>
            <a:endParaRPr lang="en-US" dirty="0"/>
          </a:p>
        </p:txBody>
      </p:sp>
    </p:spTree>
    <p:extLst>
      <p:ext uri="{BB962C8B-B14F-4D97-AF65-F5344CB8AC3E}">
        <p14:creationId xmlns:p14="http://schemas.microsoft.com/office/powerpoint/2010/main" val="127249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solidFill>
                  <a:schemeClr val="tx1"/>
                </a:solidFill>
              </a:rPr>
              <a:t>As you complete this introduction</a:t>
            </a:r>
            <a:r>
              <a:rPr lang="en-US" baseline="0" dirty="0">
                <a:solidFill>
                  <a:schemeClr val="tx1"/>
                </a:solidFill>
              </a:rPr>
              <a:t> to Excel, be sure you ask questions. You want to understand the concepts so that you can continue to build on them in future chapters.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3BCF846F-A3E5-4C0D-9E2E-DC382416709D}" type="slidenum">
              <a:rPr lang="en-US" smtClean="0"/>
              <a:pPr/>
              <a:t>51</a:t>
            </a:fld>
            <a:endParaRPr lang="en-US" dirty="0"/>
          </a:p>
        </p:txBody>
      </p:sp>
    </p:spTree>
    <p:extLst>
      <p:ext uri="{BB962C8B-B14F-4D97-AF65-F5344CB8AC3E}">
        <p14:creationId xmlns:p14="http://schemas.microsoft.com/office/powerpoint/2010/main" val="1444973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52</a:t>
            </a:fld>
            <a:endParaRPr lang="en-US" dirty="0"/>
          </a:p>
        </p:txBody>
      </p:sp>
    </p:spTree>
    <p:extLst>
      <p:ext uri="{BB962C8B-B14F-4D97-AF65-F5344CB8AC3E}">
        <p14:creationId xmlns:p14="http://schemas.microsoft.com/office/powerpoint/2010/main" val="4253537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Cells are identified</a:t>
            </a:r>
            <a:r>
              <a:rPr lang="en-US" baseline="0" dirty="0"/>
              <a:t> by what row and what column they are located in. The column letter and row number that a cell is found in makes up that </a:t>
            </a:r>
            <a:r>
              <a:rPr lang="en-US" b="1" i="1" baseline="0" dirty="0"/>
              <a:t>cell address </a:t>
            </a:r>
            <a:r>
              <a:rPr lang="en-US" baseline="0" dirty="0"/>
              <a:t>or </a:t>
            </a:r>
            <a:r>
              <a:rPr lang="en-US" b="1" i="1" baseline="0" dirty="0"/>
              <a:t>cell reference</a:t>
            </a:r>
            <a:r>
              <a:rPr lang="en-US" baseline="0" dirty="0"/>
              <a:t>. The </a:t>
            </a:r>
            <a:r>
              <a:rPr lang="en-US" b="1" i="1" baseline="0" dirty="0"/>
              <a:t>active cell</a:t>
            </a:r>
            <a:r>
              <a:rPr lang="en-US" b="0" i="0" baseline="0" dirty="0"/>
              <a:t> is the cell that is outlined in green in which data is entered when you begin typing. </a:t>
            </a:r>
            <a:endParaRPr lang="en-US" baseline="0" dirty="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6</a:t>
            </a:fld>
            <a:endParaRPr lang="en-US" dirty="0"/>
          </a:p>
        </p:txBody>
      </p:sp>
    </p:spTree>
    <p:extLst>
      <p:ext uri="{BB962C8B-B14F-4D97-AF65-F5344CB8AC3E}">
        <p14:creationId xmlns:p14="http://schemas.microsoft.com/office/powerpoint/2010/main" val="2463093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a:t>
            </a:r>
            <a:r>
              <a:rPr lang="en-US" baseline="0" dirty="0"/>
              <a:t> piece of data placed in a cell is called a </a:t>
            </a:r>
            <a:r>
              <a:rPr lang="en-US" b="1" i="1" baseline="0" dirty="0"/>
              <a:t>value</a:t>
            </a:r>
            <a:r>
              <a:rPr lang="en-US" baseline="0" dirty="0"/>
              <a:t>. </a:t>
            </a:r>
            <a:r>
              <a:rPr lang="en-US" b="1" i="1" baseline="0" dirty="0"/>
              <a:t>Number values </a:t>
            </a:r>
            <a:r>
              <a:rPr lang="en-US" baseline="0" dirty="0"/>
              <a:t>represent data that will be used in calculations and is aligned to the right edge to the cell. </a:t>
            </a:r>
            <a:r>
              <a:rPr lang="en-US" b="1" i="1" baseline="0" dirty="0"/>
              <a:t>Text values </a:t>
            </a:r>
            <a:r>
              <a:rPr lang="en-US" baseline="0" dirty="0"/>
              <a:t>are used to label the numeric data and are aligned to the left edge of the cell. Many times a text value is used a </a:t>
            </a:r>
            <a:r>
              <a:rPr lang="en-US" b="1" i="1" baseline="0" dirty="0"/>
              <a:t>label</a:t>
            </a:r>
            <a:r>
              <a:rPr lang="en-US" b="0" i="0" baseline="0" dirty="0"/>
              <a: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7</a:t>
            </a:fld>
            <a:endParaRPr lang="en-US" dirty="0"/>
          </a:p>
        </p:txBody>
      </p:sp>
    </p:spTree>
    <p:extLst>
      <p:ext uri="{BB962C8B-B14F-4D97-AF65-F5344CB8AC3E}">
        <p14:creationId xmlns:p14="http://schemas.microsoft.com/office/powerpoint/2010/main" val="1655049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Several</a:t>
            </a:r>
            <a:r>
              <a:rPr lang="en-US" baseline="0" dirty="0"/>
              <a:t> common ways to move or scroll through a worksheet are listed on this slide. </a:t>
            </a:r>
          </a:p>
          <a:p>
            <a:endParaRPr lang="en-US" baseline="0" dirty="0"/>
          </a:p>
          <a:p>
            <a:r>
              <a:rPr lang="en-US" baseline="0" dirty="0"/>
              <a:t>Pressing the Enter key will move you down one row. Pressing the Tab key will move you one column to the right. Pressing the Shift key and the Tab key at the same time will move you one column to the left. The arrow keys move the cursor one cell in the direction of the arrow. To move to cell A1 from anywhere in the worksheet you can press the Ctrl and the Home keys at the same time. Pressing the Ctrl key and the End key at the same time will take you to the lowest row and farthest column to the right that contains data.</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8</a:t>
            </a:fld>
            <a:endParaRPr lang="en-US" dirty="0"/>
          </a:p>
        </p:txBody>
      </p:sp>
    </p:spTree>
    <p:extLst>
      <p:ext uri="{BB962C8B-B14F-4D97-AF65-F5344CB8AC3E}">
        <p14:creationId xmlns:p14="http://schemas.microsoft.com/office/powerpoint/2010/main" val="2563403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Titles and subtitles</a:t>
            </a:r>
            <a:r>
              <a:rPr lang="en-US" baseline="0" dirty="0"/>
              <a:t> make your workbook more effective. </a:t>
            </a:r>
          </a:p>
          <a:p>
            <a:endParaRPr lang="en-US" baseline="0" dirty="0"/>
          </a:p>
          <a:p>
            <a:r>
              <a:rPr lang="en-US" dirty="0"/>
              <a:t>Notice that the data</a:t>
            </a:r>
            <a:r>
              <a:rPr lang="en-US" baseline="0" dirty="0"/>
              <a:t> entered into cell A1 are wider than the cell. It still displays because cells B1 and C1 are empty.</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9</a:t>
            </a:fld>
            <a:endParaRPr lang="en-US" dirty="0"/>
          </a:p>
        </p:txBody>
      </p:sp>
    </p:spTree>
    <p:extLst>
      <p:ext uri="{BB962C8B-B14F-4D97-AF65-F5344CB8AC3E}">
        <p14:creationId xmlns:p14="http://schemas.microsoft.com/office/powerpoint/2010/main" val="789971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81000" y="304801"/>
            <a:ext cx="8382000" cy="106680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1AB8FF0-2D2B-485A-94D9-7E6389CC52E9}" type="datetimeFigureOut">
              <a:rPr lang="en-US" smtClean="0"/>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37832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t>3/5/2016</a:t>
            </a:fld>
            <a:endParaRPr lang="en-US" dirty="0"/>
          </a:p>
        </p:txBody>
      </p:sp>
      <p:sp>
        <p:nvSpPr>
          <p:cNvPr id="5" name="Footer Placeholder 4"/>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99391214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2"/>
            <a:ext cx="9144000" cy="6858000"/>
          </a:xfrm>
          <a:prstGeom prst="rect">
            <a:avLst/>
          </a:prstGeom>
        </p:spPr>
      </p:pic>
      <p:sp>
        <p:nvSpPr>
          <p:cNvPr id="2" name="Vertical Title 1"/>
          <p:cNvSpPr>
            <a:spLocks noGrp="1"/>
          </p:cNvSpPr>
          <p:nvPr>
            <p:ph type="title" orient="vert"/>
          </p:nvPr>
        </p:nvSpPr>
        <p:spPr>
          <a:xfrm>
            <a:off x="7315200" y="274638"/>
            <a:ext cx="1371600" cy="6278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t>3/5/2016</a:t>
            </a:fld>
            <a:endParaRPr lang="en-US" dirty="0"/>
          </a:p>
        </p:txBody>
      </p:sp>
      <p:sp>
        <p:nvSpPr>
          <p:cNvPr id="5" name="Footer Placeholder 4"/>
          <p:cNvSpPr>
            <a:spLocks noGrp="1"/>
          </p:cNvSpPr>
          <p:nvPr>
            <p:ph type="ftr" sz="quarter" idx="11"/>
          </p:nvPr>
        </p:nvSpPr>
        <p:spPr>
          <a:xfrm>
            <a:off x="3124200" y="6553200"/>
            <a:ext cx="2895600" cy="304800"/>
          </a:xfrm>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a:xfrm>
            <a:off x="7010400" y="6553200"/>
            <a:ext cx="2133600" cy="300613"/>
          </a:xfrm>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947405663"/>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AB8FF0-2D2B-485A-94D9-7E6389CC52E9}" type="datetimeFigureOut">
              <a:rPr lang="en-US" smtClean="0"/>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409124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1"/>
            <a:ext cx="8382000" cy="1066800"/>
          </a:xfrm>
        </p:spPr>
        <p:txBody>
          <a:bodyPr anchor="ctr"/>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AB8FF0-2D2B-485A-94D9-7E6389CC52E9}" type="datetimeFigureOut">
              <a:rPr lang="en-US" smtClean="0"/>
              <a:t>3/5/2016</a:t>
            </a:fld>
            <a:endParaRPr lang="en-US" dirty="0"/>
          </a:p>
        </p:txBody>
      </p:sp>
      <p:sp>
        <p:nvSpPr>
          <p:cNvPr id="5" name="Footer Placeholder 4"/>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155712789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AB8FF0-2D2B-485A-94D9-7E6389CC52E9}" type="datetimeFigureOut">
              <a:rPr lang="en-US" smtClean="0"/>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351326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AB8FF0-2D2B-485A-94D9-7E6389CC52E9}" type="datetimeFigureOut">
              <a:rPr lang="en-US" smtClean="0"/>
              <a:t>3/5/2016</a:t>
            </a:fld>
            <a:endParaRPr lang="en-US" dirty="0"/>
          </a:p>
        </p:txBody>
      </p:sp>
      <p:sp>
        <p:nvSpPr>
          <p:cNvPr id="8" name="Footer Placeholder 7"/>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9" name="Slide Number Placeholder 8"/>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5636711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81000" y="304800"/>
            <a:ext cx="8382000" cy="1066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1AB8FF0-2D2B-485A-94D9-7E6389CC52E9}" type="datetimeFigureOut">
              <a:rPr lang="en-US" smtClean="0"/>
              <a:t>3/5/2016</a:t>
            </a:fld>
            <a:endParaRPr lang="en-US" dirty="0"/>
          </a:p>
        </p:txBody>
      </p:sp>
      <p:sp>
        <p:nvSpPr>
          <p:cNvPr id="4" name="Footer Placeholder 3"/>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a:t>
            </a:r>
            <a:r>
              <a:rPr lang="en-US" dirty="0">
                <a:solidFill>
                  <a:schemeClr val="tx1"/>
                </a:solidFill>
              </a:rPr>
              <a:t>.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4454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AB8FF0-2D2B-485A-94D9-7E6389CC52E9}" type="datetimeFigureOut">
              <a:rPr lang="en-US" smtClean="0"/>
              <a:t>3/5/2016</a:t>
            </a:fld>
            <a:endParaRPr lang="en-US" dirty="0"/>
          </a:p>
        </p:txBody>
      </p:sp>
      <p:sp>
        <p:nvSpPr>
          <p:cNvPr id="3" name="Footer Placeholder 2"/>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4" name="Slide Number Placeholder 3"/>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278683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9017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533400"/>
            <a:ext cx="5111750" cy="5592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AB8FF0-2D2B-485A-94D9-7E6389CC52E9}" type="datetimeFigureOut">
              <a:rPr lang="en-US" smtClean="0"/>
              <a:t>3/5/2016</a:t>
            </a:fld>
            <a:endParaRPr lang="en-US" dirty="0"/>
          </a:p>
        </p:txBody>
      </p:sp>
      <p:sp>
        <p:nvSpPr>
          <p:cNvPr id="6" name="Footer Placeholder 5"/>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90750887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AB8FF0-2D2B-485A-94D9-7E6389CC52E9}" type="datetimeFigureOut">
              <a:rPr lang="en-US" smtClean="0"/>
              <a:t>3/5/2016</a:t>
            </a:fld>
            <a:endParaRPr lang="en-US" dirty="0"/>
          </a:p>
        </p:txBody>
      </p:sp>
      <p:sp>
        <p:nvSpPr>
          <p:cNvPr id="6" name="Footer Placeholder 5"/>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7" name="Slide Number Placeholder 6"/>
          <p:cNvSpPr>
            <a:spLocks noGrp="1"/>
          </p:cNvSpPr>
          <p:nvPr>
            <p:ph type="sldNum" sz="quarter" idx="12"/>
          </p:nvPr>
        </p:nvSpPr>
        <p:spPr/>
        <p:txBody>
          <a:body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258987855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934" y="6629400"/>
            <a:ext cx="21336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fld id="{21AB8FF0-2D2B-485A-94D9-7E6389CC52E9}" type="datetimeFigureOut">
              <a:rPr lang="en-US" smtClean="0"/>
              <a:t>3/5/2016</a:t>
            </a:fld>
            <a:endParaRPr lang="en-US" dirty="0"/>
          </a:p>
        </p:txBody>
      </p:sp>
      <p:sp>
        <p:nvSpPr>
          <p:cNvPr id="5" name="Footer Placeholder 4"/>
          <p:cNvSpPr>
            <a:spLocks noGrp="1"/>
          </p:cNvSpPr>
          <p:nvPr>
            <p:ph type="ftr" sz="quarter" idx="3"/>
          </p:nvPr>
        </p:nvSpPr>
        <p:spPr>
          <a:xfrm>
            <a:off x="4038600" y="649287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b="1" dirty="0"/>
          </a:p>
          <a:p>
            <a:r>
              <a:rPr lang="en-US" dirty="0">
                <a:solidFill>
                  <a:schemeClr val="tx1"/>
                </a:solidFill>
                <a:cs typeface="Arial" pitchFamily="34" charset="0"/>
              </a:rPr>
              <a:t>Copyright © 2011 Pearson Education, Inc. Publishing as Prentice Hall. </a:t>
            </a:r>
          </a:p>
          <a:p>
            <a:endParaRPr lang="en-US" dirty="0"/>
          </a:p>
        </p:txBody>
      </p:sp>
      <p:sp>
        <p:nvSpPr>
          <p:cNvPr id="6" name="Slide Number Placeholder 5"/>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33F24-5111-4524-9375-24241E4B6E0C}" type="slidenum">
              <a:rPr lang="en-US" smtClean="0"/>
              <a:pPr/>
              <a:t>‹#›</a:t>
            </a:fld>
            <a:endParaRPr lang="en-US" dirty="0"/>
          </a:p>
        </p:txBody>
      </p:sp>
    </p:spTree>
    <p:extLst>
      <p:ext uri="{BB962C8B-B14F-4D97-AF65-F5344CB8AC3E}">
        <p14:creationId xmlns:p14="http://schemas.microsoft.com/office/powerpoint/2010/main" val="3222609235"/>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aramond" pitchFamily="18" charset="0"/>
          <a:ea typeface="+mn-ea"/>
          <a:cs typeface="+mn-cs"/>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Garamond" pitchFamily="18" charset="0"/>
          <a:ea typeface="+mn-ea"/>
          <a:cs typeface="+mn-cs"/>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Garamond" pitchFamily="18" charset="0"/>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Garamond" pitchFamily="18" charset="0"/>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Skills for Success </a:t>
            </a:r>
            <a:br>
              <a:rPr lang="en-US" dirty="0"/>
            </a:br>
            <a:r>
              <a:rPr lang="en-US" dirty="0"/>
              <a:t>with Microsoft Office 2016 Volume 1</a:t>
            </a:r>
          </a:p>
        </p:txBody>
      </p:sp>
      <p:sp>
        <p:nvSpPr>
          <p:cNvPr id="5"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6" name="TextBox 5"/>
          <p:cNvSpPr txBox="1"/>
          <p:nvPr/>
        </p:nvSpPr>
        <p:spPr>
          <a:xfrm>
            <a:off x="4191000" y="2133600"/>
            <a:ext cx="4648200" cy="3570208"/>
          </a:xfrm>
          <a:prstGeom prst="rect">
            <a:avLst/>
          </a:prstGeom>
          <a:noFill/>
        </p:spPr>
        <p:txBody>
          <a:bodyPr wrap="square" rtlCol="0">
            <a:spAutoFit/>
          </a:bodyPr>
          <a:lstStyle/>
          <a:p>
            <a:pPr lvl="0">
              <a:defRPr/>
            </a:pPr>
            <a:r>
              <a:rPr lang="en-US" sz="2400" b="1" dirty="0">
                <a:solidFill>
                  <a:prstClr val="black"/>
                </a:solidFill>
                <a:cs typeface="Arial" pitchFamily="34" charset="0"/>
              </a:rPr>
              <a:t>by </a:t>
            </a:r>
            <a:r>
              <a:rPr lang="en-US" sz="2400" b="1" dirty="0">
                <a:solidFill>
                  <a:prstClr val="black"/>
                </a:solidFill>
              </a:rPr>
              <a:t>Margo Chaney Adkins, Catherine Hain, Lisa Hawkins, and Stephanie </a:t>
            </a:r>
            <a:r>
              <a:rPr lang="en-US" sz="2400" b="1" dirty="0" err="1">
                <a:solidFill>
                  <a:prstClr val="black"/>
                </a:solidFill>
              </a:rPr>
              <a:t>Murre</a:t>
            </a:r>
            <a:r>
              <a:rPr lang="en-US" sz="2400" b="1" dirty="0">
                <a:solidFill>
                  <a:prstClr val="black"/>
                </a:solidFill>
              </a:rPr>
              <a:t> Wolf</a:t>
            </a:r>
          </a:p>
          <a:p>
            <a:endParaRPr lang="en-US" sz="2800" b="1" dirty="0">
              <a:latin typeface="+mj-lt"/>
              <a:cs typeface="Arial" pitchFamily="34" charset="0"/>
            </a:endParaRPr>
          </a:p>
          <a:p>
            <a:endParaRPr lang="en-US" b="1" dirty="0">
              <a:latin typeface="Arial" pitchFamily="34" charset="0"/>
              <a:cs typeface="Arial" pitchFamily="34" charset="0"/>
            </a:endParaRPr>
          </a:p>
          <a:p>
            <a:r>
              <a:rPr lang="en-US" sz="3600" b="1" dirty="0">
                <a:latin typeface="Garamond" pitchFamily="18" charset="0"/>
                <a:cs typeface="Arial" pitchFamily="34" charset="0"/>
              </a:rPr>
              <a:t>Excel Chapter 1</a:t>
            </a:r>
          </a:p>
          <a:p>
            <a:r>
              <a:rPr lang="en-US" sz="3600" b="1" dirty="0">
                <a:latin typeface="Garamond" pitchFamily="18" charset="0"/>
                <a:cs typeface="Arial" pitchFamily="34" charset="0"/>
              </a:rPr>
              <a:t>Create Workbooks with Excel 2016</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128935"/>
            <a:ext cx="3955656" cy="3200400"/>
          </a:xfrm>
          <a:prstGeom prst="rect">
            <a:avLst/>
          </a:prstGeom>
        </p:spPr>
      </p:pic>
    </p:spTree>
    <p:extLst>
      <p:ext uri="{BB962C8B-B14F-4D97-AF65-F5344CB8AC3E}">
        <p14:creationId xmlns:p14="http://schemas.microsoft.com/office/powerpoint/2010/main" val="3363667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071" y="533400"/>
            <a:ext cx="7874329" cy="990600"/>
          </a:xfrm>
        </p:spPr>
        <p:txBody>
          <a:bodyPr>
            <a:noAutofit/>
          </a:bodyPr>
          <a:lstStyle/>
          <a:p>
            <a:pPr marL="742950" indent="-742950">
              <a:spcAft>
                <a:spcPts val="1200"/>
              </a:spcAft>
            </a:pPr>
            <a:r>
              <a:rPr lang="en-US" sz="3600" dirty="0"/>
              <a:t>Skill 2: Enter Data </a:t>
            </a:r>
            <a:br>
              <a:rPr lang="en-US" sz="3600" dirty="0"/>
            </a:br>
            <a:r>
              <a:rPr lang="en-US" sz="3600" dirty="0"/>
              <a:t>and Merge and Center Titles (cont.)</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83" y="1752600"/>
            <a:ext cx="7214504" cy="4069080"/>
          </a:xfrm>
          <a:prstGeom prst="rect">
            <a:avLst/>
          </a:prstGeom>
        </p:spPr>
      </p:pic>
    </p:spTree>
    <p:extLst>
      <p:ext uri="{BB962C8B-B14F-4D97-AF65-F5344CB8AC3E}">
        <p14:creationId xmlns:p14="http://schemas.microsoft.com/office/powerpoint/2010/main" val="3907421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42583"/>
            <a:ext cx="7874329" cy="990600"/>
          </a:xfrm>
        </p:spPr>
        <p:txBody>
          <a:bodyPr>
            <a:noAutofit/>
          </a:bodyPr>
          <a:lstStyle/>
          <a:p>
            <a:pPr marL="742950" indent="-742950">
              <a:spcAft>
                <a:spcPts val="1200"/>
              </a:spcAft>
            </a:pPr>
            <a:r>
              <a:rPr lang="en-US" sz="3600" dirty="0"/>
              <a:t>Skill 2: Enter Data </a:t>
            </a:r>
            <a:br>
              <a:rPr lang="en-US" sz="3600" dirty="0"/>
            </a:br>
            <a:r>
              <a:rPr lang="en-US" sz="3600" dirty="0"/>
              <a:t>and Merge and Center Titles (cont.)</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712" y="1676400"/>
            <a:ext cx="7214504" cy="4069080"/>
          </a:xfrm>
          <a:prstGeom prst="rect">
            <a:avLst/>
          </a:prstGeom>
        </p:spPr>
      </p:pic>
    </p:spTree>
    <p:extLst>
      <p:ext uri="{BB962C8B-B14F-4D97-AF65-F5344CB8AC3E}">
        <p14:creationId xmlns:p14="http://schemas.microsoft.com/office/powerpoint/2010/main" val="3737577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835" y="609600"/>
            <a:ext cx="7874329" cy="990600"/>
          </a:xfrm>
        </p:spPr>
        <p:txBody>
          <a:bodyPr>
            <a:noAutofit/>
          </a:bodyPr>
          <a:lstStyle/>
          <a:p>
            <a:pPr marL="742950" indent="-742950">
              <a:spcAft>
                <a:spcPts val="1200"/>
              </a:spcAft>
            </a:pPr>
            <a:r>
              <a:rPr lang="en-US" sz="3600" dirty="0"/>
              <a:t>Skill 2: Enter Data </a:t>
            </a:r>
            <a:br>
              <a:rPr lang="en-US" sz="3600" dirty="0"/>
            </a:br>
            <a:r>
              <a:rPr lang="en-US" sz="3600" dirty="0"/>
              <a:t>and Merge and Center Titles (cont.)</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7" y="1752600"/>
            <a:ext cx="7214504" cy="4069080"/>
          </a:xfrm>
          <a:prstGeom prst="rect">
            <a:avLst/>
          </a:prstGeom>
        </p:spPr>
      </p:pic>
    </p:spTree>
    <p:extLst>
      <p:ext uri="{BB962C8B-B14F-4D97-AF65-F5344CB8AC3E}">
        <p14:creationId xmlns:p14="http://schemas.microsoft.com/office/powerpoint/2010/main" val="1855097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0931"/>
            <a:ext cx="7924800" cy="1066800"/>
          </a:xfrm>
        </p:spPr>
        <p:txBody>
          <a:bodyPr>
            <a:normAutofit fontScale="90000"/>
          </a:bodyPr>
          <a:lstStyle/>
          <a:p>
            <a:br>
              <a:rPr lang="en-US" dirty="0"/>
            </a:br>
            <a:r>
              <a:rPr lang="en-US" dirty="0"/>
              <a:t>Skill 3: Construct Addition </a:t>
            </a:r>
            <a:br>
              <a:rPr lang="en-US" dirty="0"/>
            </a:br>
            <a:r>
              <a:rPr lang="en-US" dirty="0"/>
              <a:t>and Subtraction Formulas</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13</a:t>
            </a:fld>
            <a:endParaRPr lang="en-US" dirty="0"/>
          </a:p>
        </p:txBody>
      </p:sp>
      <p:pic>
        <p:nvPicPr>
          <p:cNvPr id="11266" name="Picture 2" descr="C:\Users\Steve\Desktop\PowerPoint for Excel Project\Excel_Images\9780133142686_XLS_C01\Fig_X01_03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8018943" cy="2560737"/>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180" y="669925"/>
            <a:ext cx="7924800" cy="1066800"/>
          </a:xfrm>
        </p:spPr>
        <p:txBody>
          <a:bodyPr>
            <a:normAutofit fontScale="90000"/>
          </a:bodyPr>
          <a:lstStyle/>
          <a:p>
            <a:br>
              <a:rPr lang="en-US" dirty="0"/>
            </a:br>
            <a:r>
              <a:rPr lang="en-US" dirty="0"/>
              <a:t>Skill 3: Construct Addition </a:t>
            </a:r>
            <a:br>
              <a:rPr lang="en-US" dirty="0"/>
            </a:br>
            <a:r>
              <a:rPr lang="en-US" dirty="0"/>
              <a:t>and Subtraction Formulas (cont.)</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14</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28" y="1828800"/>
            <a:ext cx="7214504" cy="4069080"/>
          </a:xfrm>
          <a:prstGeom prst="rect">
            <a:avLst/>
          </a:prstGeom>
        </p:spPr>
      </p:pic>
    </p:spTree>
    <p:extLst>
      <p:ext uri="{BB962C8B-B14F-4D97-AF65-F5344CB8AC3E}">
        <p14:creationId xmlns:p14="http://schemas.microsoft.com/office/powerpoint/2010/main" val="1860652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10540"/>
            <a:ext cx="7924800" cy="1066800"/>
          </a:xfrm>
        </p:spPr>
        <p:txBody>
          <a:bodyPr>
            <a:normAutofit fontScale="90000"/>
          </a:bodyPr>
          <a:lstStyle/>
          <a:p>
            <a:br>
              <a:rPr lang="en-US" dirty="0"/>
            </a:br>
            <a:r>
              <a:rPr lang="en-US" dirty="0"/>
              <a:t>Skill 3: Construct Addition </a:t>
            </a:r>
            <a:br>
              <a:rPr lang="en-US" dirty="0"/>
            </a:br>
            <a:r>
              <a:rPr lang="en-US" dirty="0"/>
              <a:t>and Subtraction Formulas (cont.)</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52600"/>
            <a:ext cx="7214504" cy="4069080"/>
          </a:xfrm>
          <a:prstGeom prst="rect">
            <a:avLst/>
          </a:prstGeom>
        </p:spPr>
      </p:pic>
    </p:spTree>
    <p:extLst>
      <p:ext uri="{BB962C8B-B14F-4D97-AF65-F5344CB8AC3E}">
        <p14:creationId xmlns:p14="http://schemas.microsoft.com/office/powerpoint/2010/main" val="2942206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898" y="533399"/>
            <a:ext cx="7924800" cy="1066800"/>
          </a:xfrm>
        </p:spPr>
        <p:txBody>
          <a:bodyPr>
            <a:normAutofit fontScale="90000"/>
          </a:bodyPr>
          <a:lstStyle/>
          <a:p>
            <a:br>
              <a:rPr lang="en-US" dirty="0"/>
            </a:br>
            <a:r>
              <a:rPr lang="en-US" dirty="0"/>
              <a:t>Skill 3: Construct Addition </a:t>
            </a:r>
            <a:br>
              <a:rPr lang="en-US" dirty="0"/>
            </a:br>
            <a:r>
              <a:rPr lang="en-US" dirty="0"/>
              <a:t>and Subtraction Formulas (cont.)</a:t>
            </a:r>
            <a:br>
              <a:rPr lang="en-US" b="1"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52600"/>
            <a:ext cx="7360415" cy="4151376"/>
          </a:xfrm>
          <a:prstGeom prst="rect">
            <a:avLst/>
          </a:prstGeom>
        </p:spPr>
      </p:pic>
    </p:spTree>
    <p:extLst>
      <p:ext uri="{BB962C8B-B14F-4D97-AF65-F5344CB8AC3E}">
        <p14:creationId xmlns:p14="http://schemas.microsoft.com/office/powerpoint/2010/main" val="4256535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546781"/>
            <a:ext cx="7924800" cy="1066800"/>
          </a:xfrm>
        </p:spPr>
        <p:txBody>
          <a:bodyPr>
            <a:normAutofit fontScale="90000"/>
          </a:bodyPr>
          <a:lstStyle/>
          <a:p>
            <a:br>
              <a:rPr lang="en-US" dirty="0"/>
            </a:br>
            <a:r>
              <a:rPr lang="en-US" dirty="0"/>
              <a:t>Skill 4: Construct Multiplication and Division Formulas</a:t>
            </a:r>
            <a:br>
              <a:rPr lang="en-US"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2014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52600"/>
            <a:ext cx="7360415" cy="4151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 y="457200"/>
            <a:ext cx="7924800" cy="1066800"/>
          </a:xfrm>
        </p:spPr>
        <p:txBody>
          <a:bodyPr>
            <a:noAutofit/>
          </a:bodyPr>
          <a:lstStyle/>
          <a:p>
            <a:br>
              <a:rPr lang="en-US" sz="3600" dirty="0"/>
            </a:br>
            <a:r>
              <a:rPr lang="en-US" sz="3600" dirty="0"/>
              <a:t>Skill 4: Construct Multiplication and Division Formulas (cont.)</a:t>
            </a:r>
            <a:br>
              <a:rPr lang="en-US" sz="3600" dirty="0"/>
            </a:br>
            <a:endParaRPr lang="en-US" sz="3600"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45" y="1540476"/>
            <a:ext cx="7327990" cy="4133088"/>
          </a:xfrm>
          <a:prstGeom prst="rect">
            <a:avLst/>
          </a:prstGeom>
        </p:spPr>
      </p:pic>
    </p:spTree>
    <p:extLst>
      <p:ext uri="{BB962C8B-B14F-4D97-AF65-F5344CB8AC3E}">
        <p14:creationId xmlns:p14="http://schemas.microsoft.com/office/powerpoint/2010/main" val="176965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64207"/>
            <a:ext cx="7924800" cy="1066800"/>
          </a:xfrm>
        </p:spPr>
        <p:txBody>
          <a:bodyPr>
            <a:normAutofit fontScale="90000"/>
          </a:bodyPr>
          <a:lstStyle/>
          <a:p>
            <a:br>
              <a:rPr lang="en-US" dirty="0"/>
            </a:br>
            <a:r>
              <a:rPr lang="en-US" dirty="0"/>
              <a:t>Skill 4: Construct Multiplication and Division Formulas (cont.)</a:t>
            </a:r>
            <a:br>
              <a:rPr lang="en-US"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19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52600"/>
            <a:ext cx="7185407" cy="4052669"/>
          </a:xfrm>
          <a:prstGeom prst="rect">
            <a:avLst/>
          </a:prstGeom>
        </p:spPr>
      </p:pic>
    </p:spTree>
    <p:extLst>
      <p:ext uri="{BB962C8B-B14F-4D97-AF65-F5344CB8AC3E}">
        <p14:creationId xmlns:p14="http://schemas.microsoft.com/office/powerpoint/2010/main" val="176965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04800"/>
            <a:ext cx="7924800" cy="1066800"/>
          </a:xfrm>
        </p:spPr>
        <p:txBody>
          <a:bodyPr/>
          <a:lstStyle/>
          <a:p>
            <a:r>
              <a:rPr lang="en-US" dirty="0"/>
              <a:t>Skills</a:t>
            </a:r>
          </a:p>
        </p:txBody>
      </p:sp>
      <p:sp>
        <p:nvSpPr>
          <p:cNvPr id="8" name="Content Placeholder 7"/>
          <p:cNvSpPr>
            <a:spLocks noGrp="1"/>
          </p:cNvSpPr>
          <p:nvPr>
            <p:ph idx="1"/>
          </p:nvPr>
        </p:nvSpPr>
        <p:spPr>
          <a:xfrm>
            <a:off x="304800" y="1600200"/>
            <a:ext cx="8534400" cy="4038600"/>
          </a:xfrm>
        </p:spPr>
        <p:txBody>
          <a:bodyPr>
            <a:normAutofit fontScale="85000" lnSpcReduction="20000"/>
          </a:bodyPr>
          <a:lstStyle/>
          <a:p>
            <a:pPr marL="742950" indent="-742950">
              <a:spcAft>
                <a:spcPts val="1200"/>
              </a:spcAft>
              <a:buFont typeface="+mj-lt"/>
              <a:buAutoNum type="arabicPeriod"/>
            </a:pPr>
            <a:r>
              <a:rPr lang="en-US" sz="3600" b="1" dirty="0"/>
              <a:t>Create and Save Workbooks</a:t>
            </a:r>
          </a:p>
          <a:p>
            <a:pPr marL="742950" indent="-742950">
              <a:spcAft>
                <a:spcPts val="1200"/>
              </a:spcAft>
              <a:buFont typeface="+mj-lt"/>
              <a:buAutoNum type="arabicPeriod"/>
            </a:pPr>
            <a:r>
              <a:rPr lang="en-US" sz="3600" b="1" dirty="0"/>
              <a:t>Enter Data and Merge and Center Titles</a:t>
            </a:r>
          </a:p>
          <a:p>
            <a:pPr marL="742950" indent="-742950">
              <a:spcAft>
                <a:spcPts val="1200"/>
              </a:spcAft>
              <a:buFont typeface="+mj-lt"/>
              <a:buAutoNum type="arabicPeriod"/>
            </a:pPr>
            <a:r>
              <a:rPr lang="en-US" sz="3600" b="1" dirty="0"/>
              <a:t>Construct Addition and Subtraction Formulas</a:t>
            </a:r>
          </a:p>
          <a:p>
            <a:pPr marL="742950" indent="-742950">
              <a:spcAft>
                <a:spcPts val="1200"/>
              </a:spcAft>
              <a:buFont typeface="+mj-lt"/>
              <a:buAutoNum type="arabicPeriod"/>
            </a:pPr>
            <a:r>
              <a:rPr lang="en-US" sz="3600" b="1" dirty="0"/>
              <a:t>Construct Multiplication and Division Formulas</a:t>
            </a:r>
          </a:p>
          <a:p>
            <a:pPr marL="742950" indent="-742950">
              <a:spcAft>
                <a:spcPts val="1200"/>
              </a:spcAft>
              <a:buFont typeface="+mj-lt"/>
              <a:buAutoNum type="arabicPeriod"/>
            </a:pPr>
            <a:r>
              <a:rPr lang="en-US" sz="3600" b="1" dirty="0"/>
              <a:t>Adjust Column Widths and Apply Cell Styles</a:t>
            </a:r>
          </a:p>
          <a:p>
            <a:pPr>
              <a:buNone/>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3" name="Slide Number Placeholder 2"/>
          <p:cNvSpPr>
            <a:spLocks noGrp="1"/>
          </p:cNvSpPr>
          <p:nvPr>
            <p:ph type="sldNum" sz="quarter" idx="12"/>
          </p:nvPr>
        </p:nvSpPr>
        <p:spPr/>
        <p:txBody>
          <a:bodyPr/>
          <a:lstStyle/>
          <a:p>
            <a:fld id="{97F33F24-5111-4524-9375-24241E4B6E0C}" type="slidenum">
              <a:rPr lang="en-US" smtClean="0"/>
              <a:pPr/>
              <a:t>2</a:t>
            </a:fld>
            <a:endParaRPr lang="en-US" dirty="0"/>
          </a:p>
        </p:txBody>
      </p:sp>
    </p:spTree>
    <p:extLst>
      <p:ext uri="{BB962C8B-B14F-4D97-AF65-F5344CB8AC3E}">
        <p14:creationId xmlns:p14="http://schemas.microsoft.com/office/powerpoint/2010/main" val="39428234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 y="534343"/>
            <a:ext cx="7924800" cy="1066800"/>
          </a:xfrm>
        </p:spPr>
        <p:txBody>
          <a:bodyPr>
            <a:normAutofit fontScale="90000"/>
          </a:bodyPr>
          <a:lstStyle/>
          <a:p>
            <a:br>
              <a:rPr lang="en-US" dirty="0"/>
            </a:br>
            <a:r>
              <a:rPr lang="en-US" dirty="0"/>
              <a:t>Skill 4: Construct Multiplication and Division Formulas (cont.)</a:t>
            </a:r>
            <a:br>
              <a:rPr lang="en-US" dirty="0"/>
            </a:br>
            <a:endParaRPr lang="en-US"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072" y="1676400"/>
            <a:ext cx="7360415" cy="4151376"/>
          </a:xfrm>
          <a:prstGeom prst="rect">
            <a:avLst/>
          </a:prstGeom>
        </p:spPr>
      </p:pic>
    </p:spTree>
    <p:extLst>
      <p:ext uri="{BB962C8B-B14F-4D97-AF65-F5344CB8AC3E}">
        <p14:creationId xmlns:p14="http://schemas.microsoft.com/office/powerpoint/2010/main" val="176965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8157"/>
            <a:ext cx="7924800" cy="1096962"/>
          </a:xfrm>
        </p:spPr>
        <p:txBody>
          <a:bodyPr>
            <a:normAutofit fontScale="90000"/>
          </a:bodyPr>
          <a:lstStyle/>
          <a:p>
            <a:r>
              <a:rPr lang="en-US" dirty="0"/>
              <a:t>Skill 5: Adjust Column Widths</a:t>
            </a:r>
            <a:br>
              <a:rPr lang="en-US" dirty="0"/>
            </a:br>
            <a:r>
              <a:rPr lang="en-US" dirty="0"/>
              <a:t>and Apply Cell Styles</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792" y="1752600"/>
            <a:ext cx="7360415" cy="415137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55638"/>
            <a:ext cx="7924800" cy="1096962"/>
          </a:xfrm>
        </p:spPr>
        <p:txBody>
          <a:bodyPr>
            <a:normAutofit fontScale="90000"/>
          </a:bodyPr>
          <a:lstStyle/>
          <a:p>
            <a:r>
              <a:rPr lang="en-US" dirty="0"/>
              <a:t>Skill 5: Adjust Column Widths</a:t>
            </a:r>
            <a:br>
              <a:rPr lang="en-US" dirty="0"/>
            </a:br>
            <a:r>
              <a:rPr lang="en-US" dirty="0"/>
              <a:t>and Apply Cell Styles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05000"/>
            <a:ext cx="6956807" cy="3923735"/>
          </a:xfrm>
          <a:prstGeom prst="rect">
            <a:avLst/>
          </a:prstGeom>
        </p:spPr>
      </p:pic>
    </p:spTree>
    <p:extLst>
      <p:ext uri="{BB962C8B-B14F-4D97-AF65-F5344CB8AC3E}">
        <p14:creationId xmlns:p14="http://schemas.microsoft.com/office/powerpoint/2010/main" val="3045355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32" y="685800"/>
            <a:ext cx="7924800" cy="1096962"/>
          </a:xfrm>
        </p:spPr>
        <p:txBody>
          <a:bodyPr>
            <a:normAutofit fontScale="90000"/>
          </a:bodyPr>
          <a:lstStyle/>
          <a:p>
            <a:r>
              <a:rPr lang="en-US" dirty="0"/>
              <a:t>Skill 5: Adjust Column Widths</a:t>
            </a:r>
            <a:br>
              <a:rPr lang="en-US" dirty="0"/>
            </a:br>
            <a:r>
              <a:rPr lang="en-US" dirty="0"/>
              <a:t>and Apply Cell Styles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905000"/>
            <a:ext cx="6886984" cy="3884354"/>
          </a:xfrm>
          <a:prstGeom prst="rect">
            <a:avLst/>
          </a:prstGeom>
        </p:spPr>
      </p:pic>
    </p:spTree>
    <p:extLst>
      <p:ext uri="{BB962C8B-B14F-4D97-AF65-F5344CB8AC3E}">
        <p14:creationId xmlns:p14="http://schemas.microsoft.com/office/powerpoint/2010/main" val="3045355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5638"/>
            <a:ext cx="7924800" cy="1096962"/>
          </a:xfrm>
        </p:spPr>
        <p:txBody>
          <a:bodyPr>
            <a:normAutofit fontScale="90000"/>
          </a:bodyPr>
          <a:lstStyle/>
          <a:p>
            <a:r>
              <a:rPr lang="en-US" dirty="0"/>
              <a:t>Skill 5: Adjust Column Widths</a:t>
            </a:r>
            <a:br>
              <a:rPr lang="en-US" dirty="0"/>
            </a:br>
            <a:r>
              <a:rPr lang="en-US" dirty="0"/>
              <a:t>and Apply Cell Styles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05000"/>
            <a:ext cx="6924383" cy="3905448"/>
          </a:xfrm>
          <a:prstGeom prst="rect">
            <a:avLst/>
          </a:prstGeom>
        </p:spPr>
      </p:pic>
    </p:spTree>
    <p:extLst>
      <p:ext uri="{BB962C8B-B14F-4D97-AF65-F5344CB8AC3E}">
        <p14:creationId xmlns:p14="http://schemas.microsoft.com/office/powerpoint/2010/main" val="3045355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lstStyle/>
          <a:p>
            <a:r>
              <a:rPr lang="en-US" dirty="0"/>
              <a:t>Skill 6: Insert the SUM Function</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217" y="1524000"/>
            <a:ext cx="7295566" cy="4114800"/>
          </a:xfrm>
          <a:prstGeom prst="rect">
            <a:avLst/>
          </a:prstGeom>
        </p:spPr>
      </p:pic>
    </p:spTree>
    <p:extLst>
      <p:ext uri="{BB962C8B-B14F-4D97-AF65-F5344CB8AC3E}">
        <p14:creationId xmlns:p14="http://schemas.microsoft.com/office/powerpoint/2010/main" val="1910742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495673"/>
            <a:ext cx="7924800" cy="1096962"/>
          </a:xfrm>
        </p:spPr>
        <p:txBody>
          <a:bodyPr>
            <a:normAutofit fontScale="90000"/>
          </a:bodyPr>
          <a:lstStyle/>
          <a:p>
            <a:r>
              <a:rPr lang="en-US" dirty="0"/>
              <a:t>Skill 6: Insert the SUM Function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37" y="1627646"/>
            <a:ext cx="7295566" cy="411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2736"/>
            <a:ext cx="7924800" cy="1096962"/>
          </a:xfrm>
        </p:spPr>
        <p:txBody>
          <a:bodyPr>
            <a:normAutofit fontScale="90000"/>
          </a:bodyPr>
          <a:lstStyle/>
          <a:p>
            <a:r>
              <a:rPr lang="en-US" dirty="0"/>
              <a:t>Skill 6: Insert the SUM Function (cont.)</a:t>
            </a:r>
          </a:p>
        </p:txBody>
      </p:sp>
      <p:sp>
        <p:nvSpPr>
          <p:cNvPr id="4" name="Footer Placeholder 3"/>
          <p:cNvSpPr>
            <a:spLocks noGrp="1"/>
          </p:cNvSpPr>
          <p:nvPr>
            <p:ph type="ftr" sz="quarter" idx="11"/>
          </p:nvPr>
        </p:nvSpPr>
        <p:spPr>
          <a:xfrm>
            <a:off x="4038600" y="6480518"/>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217" y="1676400"/>
            <a:ext cx="7295566" cy="4114800"/>
          </a:xfrm>
          <a:prstGeom prst="rect">
            <a:avLst/>
          </a:prstGeom>
        </p:spPr>
      </p:pic>
    </p:spTree>
    <p:extLst>
      <p:ext uri="{BB962C8B-B14F-4D97-AF65-F5344CB8AC3E}">
        <p14:creationId xmlns:p14="http://schemas.microsoft.com/office/powerpoint/2010/main" val="1910742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10858"/>
            <a:ext cx="7924800" cy="1096962"/>
          </a:xfrm>
        </p:spPr>
        <p:txBody>
          <a:bodyPr>
            <a:normAutofit fontScale="90000"/>
          </a:bodyPr>
          <a:lstStyle/>
          <a:p>
            <a:r>
              <a:rPr lang="en-US" dirty="0"/>
              <a:t>Skill 6: Insert the SUM Function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017" y="1676400"/>
            <a:ext cx="7295566" cy="4114800"/>
          </a:xfrm>
          <a:prstGeom prst="rect">
            <a:avLst/>
          </a:prstGeom>
        </p:spPr>
      </p:pic>
    </p:spTree>
    <p:extLst>
      <p:ext uri="{BB962C8B-B14F-4D97-AF65-F5344CB8AC3E}">
        <p14:creationId xmlns:p14="http://schemas.microsoft.com/office/powerpoint/2010/main" val="1910742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lstStyle/>
          <a:p>
            <a:r>
              <a:rPr lang="en-US" dirty="0"/>
              <a:t>Skill 7: AutoFill Formulas and Data</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29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71" y="1295400"/>
            <a:ext cx="7295566" cy="4114800"/>
          </a:xfrm>
          <a:prstGeom prst="rect">
            <a:avLst/>
          </a:prstGeom>
        </p:spPr>
      </p:pic>
    </p:spTree>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04800"/>
            <a:ext cx="7924800" cy="1066800"/>
          </a:xfrm>
        </p:spPr>
        <p:txBody>
          <a:bodyPr/>
          <a:lstStyle/>
          <a:p>
            <a:r>
              <a:rPr lang="en-US" dirty="0"/>
              <a:t>Skills (cont.)</a:t>
            </a:r>
          </a:p>
        </p:txBody>
      </p:sp>
      <p:sp>
        <p:nvSpPr>
          <p:cNvPr id="8" name="Content Placeholder 7"/>
          <p:cNvSpPr>
            <a:spLocks noGrp="1"/>
          </p:cNvSpPr>
          <p:nvPr>
            <p:ph idx="1"/>
          </p:nvPr>
        </p:nvSpPr>
        <p:spPr>
          <a:xfrm>
            <a:off x="304800" y="1600200"/>
            <a:ext cx="8534400" cy="4038600"/>
          </a:xfrm>
        </p:spPr>
        <p:txBody>
          <a:bodyPr>
            <a:normAutofit fontScale="92500"/>
          </a:bodyPr>
          <a:lstStyle/>
          <a:p>
            <a:pPr marL="742950" indent="-742950">
              <a:lnSpc>
                <a:spcPct val="90000"/>
              </a:lnSpc>
              <a:spcAft>
                <a:spcPts val="1200"/>
              </a:spcAft>
              <a:buFont typeface="+mj-lt"/>
              <a:buAutoNum type="arabicPeriod" startAt="6"/>
            </a:pPr>
            <a:r>
              <a:rPr lang="en-US" sz="3600" b="1" dirty="0"/>
              <a:t>Insert the SUM function</a:t>
            </a:r>
          </a:p>
          <a:p>
            <a:pPr marL="742950" indent="-742950">
              <a:lnSpc>
                <a:spcPct val="90000"/>
              </a:lnSpc>
              <a:spcAft>
                <a:spcPts val="1200"/>
              </a:spcAft>
              <a:buFont typeface="+mj-lt"/>
              <a:buAutoNum type="arabicPeriod" startAt="6"/>
            </a:pPr>
            <a:r>
              <a:rPr lang="en-US" sz="3600" b="1" dirty="0"/>
              <a:t>AutoFill Formulas and Data</a:t>
            </a:r>
          </a:p>
          <a:p>
            <a:pPr marL="742950" indent="-742950">
              <a:spcAft>
                <a:spcPts val="1200"/>
              </a:spcAft>
              <a:buFont typeface="+mj-lt"/>
              <a:buAutoNum type="arabicPeriod" startAt="8"/>
            </a:pPr>
            <a:r>
              <a:rPr lang="en-US" sz="3600" b="1" dirty="0"/>
              <a:t>Format, Edit, and Check Spelling</a:t>
            </a:r>
          </a:p>
          <a:p>
            <a:pPr marL="742950" indent="-742950">
              <a:spcAft>
                <a:spcPts val="1200"/>
              </a:spcAft>
              <a:buFont typeface="+mj-lt"/>
              <a:buAutoNum type="arabicPeriod" startAt="8"/>
            </a:pPr>
            <a:r>
              <a:rPr lang="en-US" sz="3600" b="1" dirty="0"/>
              <a:t>Insert Footers and Adjust Page Settings</a:t>
            </a:r>
          </a:p>
          <a:p>
            <a:pPr marL="742950" indent="-742950">
              <a:spcAft>
                <a:spcPts val="1200"/>
              </a:spcAft>
              <a:buFont typeface="+mj-lt"/>
              <a:buAutoNum type="arabicPeriod" startAt="8"/>
            </a:pPr>
            <a:r>
              <a:rPr lang="en-US" sz="3600" b="1" dirty="0"/>
              <a:t>Display Formulas and Print Worksheets</a:t>
            </a:r>
          </a:p>
          <a:p>
            <a:pPr>
              <a:buNone/>
            </a:pPr>
            <a:endParaRPr lang="en-US" dirty="0"/>
          </a:p>
        </p:txBody>
      </p:sp>
      <p:sp>
        <p:nvSpPr>
          <p:cNvPr id="2" name="Footer Placeholder 1"/>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3" name="Slide Number Placeholder 2"/>
          <p:cNvSpPr>
            <a:spLocks noGrp="1"/>
          </p:cNvSpPr>
          <p:nvPr>
            <p:ph type="sldNum" sz="quarter" idx="12"/>
          </p:nvPr>
        </p:nvSpPr>
        <p:spPr/>
        <p:txBody>
          <a:bodyPr/>
          <a:lstStyle/>
          <a:p>
            <a:fld id="{97F33F24-5111-4524-9375-24241E4B6E0C}" type="slidenum">
              <a:rPr lang="en-US" smtClean="0"/>
              <a:pPr/>
              <a:t>3</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sz="3600" dirty="0"/>
              <a:t>Skill 7: AutoFill Formulas and Data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71" y="1403866"/>
            <a:ext cx="7295566" cy="4114800"/>
          </a:xfrm>
          <a:prstGeom prst="rect">
            <a:avLst/>
          </a:prstGeom>
        </p:spPr>
      </p:pic>
    </p:spTree>
    <p:extLst>
      <p:ext uri="{BB962C8B-B14F-4D97-AF65-F5344CB8AC3E}">
        <p14:creationId xmlns:p14="http://schemas.microsoft.com/office/powerpoint/2010/main" val="2892365457"/>
      </p:ext>
    </p:extLst>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sz="3600" dirty="0"/>
              <a:t>Skill 7: AutoFill Formulas and Data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524000"/>
            <a:ext cx="7295566" cy="4114800"/>
          </a:xfrm>
          <a:prstGeom prst="rect">
            <a:avLst/>
          </a:prstGeom>
        </p:spPr>
      </p:pic>
    </p:spTree>
    <p:extLst>
      <p:ext uri="{BB962C8B-B14F-4D97-AF65-F5344CB8AC3E}">
        <p14:creationId xmlns:p14="http://schemas.microsoft.com/office/powerpoint/2010/main" val="2892365457"/>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08909" cy="1129228"/>
          </a:xfrm>
        </p:spPr>
        <p:txBody>
          <a:bodyPr>
            <a:normAutofit/>
          </a:bodyPr>
          <a:lstStyle/>
          <a:p>
            <a:r>
              <a:rPr lang="en-US" sz="3600" dirty="0"/>
              <a:t>Skill 7: AutoFill Formulas and Data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71" y="1600200"/>
            <a:ext cx="7295566" cy="4114800"/>
          </a:xfrm>
          <a:prstGeom prst="rect">
            <a:avLst/>
          </a:prstGeom>
        </p:spPr>
      </p:pic>
    </p:spTree>
    <p:extLst>
      <p:ext uri="{BB962C8B-B14F-4D97-AF65-F5344CB8AC3E}">
        <p14:creationId xmlns:p14="http://schemas.microsoft.com/office/powerpoint/2010/main" val="2892365457"/>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609600"/>
            <a:ext cx="7908909" cy="1129228"/>
          </a:xfrm>
        </p:spPr>
        <p:txBody>
          <a:bodyPr>
            <a:normAutofit fontScale="90000"/>
          </a:bodyPr>
          <a:lstStyle/>
          <a:p>
            <a:r>
              <a:rPr lang="en-US" dirty="0"/>
              <a:t>Skill 8: Format, Edit, </a:t>
            </a:r>
            <a:br>
              <a:rPr lang="en-US" dirty="0"/>
            </a:br>
            <a:r>
              <a:rPr lang="en-US" dirty="0"/>
              <a:t>and Check Spelling</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66" y="1828800"/>
            <a:ext cx="8132103" cy="3886200"/>
          </a:xfrm>
          <a:prstGeom prst="rect">
            <a:avLst/>
          </a:prstGeom>
        </p:spPr>
      </p:pic>
    </p:spTree>
    <p:extLst>
      <p:ext uri="{BB962C8B-B14F-4D97-AF65-F5344CB8AC3E}">
        <p14:creationId xmlns:p14="http://schemas.microsoft.com/office/powerpoint/2010/main" val="3266270222"/>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071" y="466024"/>
            <a:ext cx="7908909" cy="1129228"/>
          </a:xfrm>
        </p:spPr>
        <p:txBody>
          <a:bodyPr>
            <a:noAutofit/>
          </a:bodyPr>
          <a:lstStyle/>
          <a:p>
            <a:r>
              <a:rPr lang="en-US" sz="3600" dirty="0"/>
              <a:t>Skill 8: Format, Edit, </a:t>
            </a:r>
            <a:br>
              <a:rPr lang="en-US" sz="3600" dirty="0"/>
            </a:br>
            <a:r>
              <a:rPr lang="en-US" sz="3600" dirty="0"/>
              <a:t>and Check Spelling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42" y="1752600"/>
            <a:ext cx="7295566" cy="4114800"/>
          </a:xfrm>
          <a:prstGeom prst="rect">
            <a:avLst/>
          </a:prstGeom>
        </p:spPr>
      </p:pic>
    </p:spTree>
    <p:extLst>
      <p:ext uri="{BB962C8B-B14F-4D97-AF65-F5344CB8AC3E}">
        <p14:creationId xmlns:p14="http://schemas.microsoft.com/office/powerpoint/2010/main" val="475585633"/>
      </p:ext>
    </p:extLst>
  </p:cSld>
  <p:clrMapOvr>
    <a:masterClrMapping/>
  </p:clrMapOvr>
  <p:transition spd="slow">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11" y="519364"/>
            <a:ext cx="7908909" cy="1129228"/>
          </a:xfrm>
        </p:spPr>
        <p:txBody>
          <a:bodyPr>
            <a:noAutofit/>
          </a:bodyPr>
          <a:lstStyle/>
          <a:p>
            <a:r>
              <a:rPr lang="en-US" sz="3600" dirty="0"/>
              <a:t>Skill 8: Format, Edit, </a:t>
            </a:r>
            <a:br>
              <a:rPr lang="en-US" sz="3600" dirty="0"/>
            </a:br>
            <a:r>
              <a:rPr lang="en-US" sz="3600" dirty="0"/>
              <a:t>and Check Spelling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2" y="1656830"/>
            <a:ext cx="7295566" cy="4114800"/>
          </a:xfrm>
          <a:prstGeom prst="rect">
            <a:avLst/>
          </a:prstGeom>
        </p:spPr>
      </p:pic>
    </p:spTree>
    <p:extLst>
      <p:ext uri="{BB962C8B-B14F-4D97-AF65-F5344CB8AC3E}">
        <p14:creationId xmlns:p14="http://schemas.microsoft.com/office/powerpoint/2010/main" val="3266270222"/>
      </p:ext>
    </p:extLst>
  </p:cSld>
  <p:clrMapOvr>
    <a:masterClrMapping/>
  </p:clrMapOvr>
  <p:transition spd="slow">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891" y="468498"/>
            <a:ext cx="7908909" cy="1129228"/>
          </a:xfrm>
        </p:spPr>
        <p:txBody>
          <a:bodyPr>
            <a:noAutofit/>
          </a:bodyPr>
          <a:lstStyle/>
          <a:p>
            <a:r>
              <a:rPr lang="en-US" sz="3600" dirty="0"/>
              <a:t>Skill 8: Format, Edit, </a:t>
            </a:r>
            <a:br>
              <a:rPr lang="en-US" sz="3600" dirty="0"/>
            </a:br>
            <a:r>
              <a:rPr lang="en-US" sz="3600" dirty="0"/>
              <a:t>and Check Spelling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562" y="1676400"/>
            <a:ext cx="7295566" cy="4114800"/>
          </a:xfrm>
          <a:prstGeom prst="rect">
            <a:avLst/>
          </a:prstGeom>
        </p:spPr>
      </p:pic>
    </p:spTree>
    <p:extLst>
      <p:ext uri="{BB962C8B-B14F-4D97-AF65-F5344CB8AC3E}">
        <p14:creationId xmlns:p14="http://schemas.microsoft.com/office/powerpoint/2010/main" val="3266270222"/>
      </p:ext>
    </p:extLst>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68498"/>
            <a:ext cx="7908909" cy="1129228"/>
          </a:xfrm>
        </p:spPr>
        <p:txBody>
          <a:bodyPr>
            <a:noAutofit/>
          </a:bodyPr>
          <a:lstStyle/>
          <a:p>
            <a:r>
              <a:rPr lang="en-US" sz="3600" dirty="0"/>
              <a:t>Skill 9: Insert Footers and </a:t>
            </a:r>
            <a:br>
              <a:rPr lang="en-US" sz="3600" dirty="0"/>
            </a:br>
            <a:r>
              <a:rPr lang="en-US" sz="3600" dirty="0"/>
              <a:t>Adjust Page Settings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471" y="1676400"/>
            <a:ext cx="7295566" cy="4114800"/>
          </a:xfrm>
          <a:prstGeom prst="rect">
            <a:avLst/>
          </a:prstGeom>
        </p:spPr>
      </p:pic>
    </p:spTree>
    <p:extLst>
      <p:ext uri="{BB962C8B-B14F-4D97-AF65-F5344CB8AC3E}">
        <p14:creationId xmlns:p14="http://schemas.microsoft.com/office/powerpoint/2010/main" val="3103803232"/>
      </p:ext>
    </p:extLst>
  </p:cSld>
  <p:clrMapOvr>
    <a:masterClrMapping/>
  </p:clrMapOvr>
  <p:transition spd="slow">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583" y="542224"/>
            <a:ext cx="7908909" cy="1129228"/>
          </a:xfrm>
        </p:spPr>
        <p:txBody>
          <a:bodyPr>
            <a:noAutofit/>
          </a:bodyPr>
          <a:lstStyle/>
          <a:p>
            <a:r>
              <a:rPr lang="en-US" sz="3600" dirty="0"/>
              <a:t>Skill 9: Insert Footers and </a:t>
            </a:r>
            <a:br>
              <a:rPr lang="en-US" sz="3600" dirty="0"/>
            </a:br>
            <a:r>
              <a:rPr lang="en-US" sz="3600" dirty="0"/>
              <a:t>Adjust Page Settings (cont.)</a:t>
            </a:r>
          </a:p>
        </p:txBody>
      </p:sp>
      <p:sp>
        <p:nvSpPr>
          <p:cNvPr id="4" name="Footer Placeholder 3"/>
          <p:cNvSpPr>
            <a:spLocks noGrp="1"/>
          </p:cNvSpPr>
          <p:nvPr>
            <p:ph type="ftr" sz="quarter" idx="11"/>
          </p:nvPr>
        </p:nvSpPr>
        <p:spPr>
          <a:xfrm>
            <a:off x="3962400" y="6400800"/>
            <a:ext cx="3200400" cy="365125"/>
          </a:xfrm>
        </p:spPr>
        <p:txBody>
          <a:bodyPr/>
          <a:lstStyle/>
          <a:p>
            <a:endParaRPr lang="en-US" b="1" dirty="0"/>
          </a:p>
          <a:p>
            <a:r>
              <a:rPr lang="en-US" dirty="0">
                <a:solidFill>
                  <a:schemeClr val="tx1"/>
                </a:solidFill>
                <a:cs typeface="Arial" pitchFamily="34" charset="0"/>
              </a:rPr>
              <a:t>Copyright © 2017 Pearson Education, Inc. </a:t>
            </a:r>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254" y="1752600"/>
            <a:ext cx="7295566" cy="4114800"/>
          </a:xfrm>
          <a:prstGeom prst="rect">
            <a:avLst/>
          </a:prstGeom>
        </p:spPr>
      </p:pic>
    </p:spTree>
    <p:extLst>
      <p:ext uri="{BB962C8B-B14F-4D97-AF65-F5344CB8AC3E}">
        <p14:creationId xmlns:p14="http://schemas.microsoft.com/office/powerpoint/2010/main" val="2413503107"/>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6311"/>
            <a:ext cx="7908909" cy="1129228"/>
          </a:xfrm>
        </p:spPr>
        <p:txBody>
          <a:bodyPr>
            <a:normAutofit fontScale="90000"/>
          </a:bodyPr>
          <a:lstStyle/>
          <a:p>
            <a:r>
              <a:rPr lang="en-US" dirty="0"/>
              <a:t>Skill 9: Insert Footers and </a:t>
            </a:r>
            <a:br>
              <a:rPr lang="en-US" dirty="0"/>
            </a:br>
            <a:r>
              <a:rPr lang="en-US" dirty="0"/>
              <a:t>Adjust Page Settings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39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71" y="1752600"/>
            <a:ext cx="7295566" cy="4114800"/>
          </a:xfrm>
          <a:prstGeom prst="rect">
            <a:avLst/>
          </a:prstGeom>
        </p:spPr>
      </p:pic>
    </p:spTree>
    <p:extLst>
      <p:ext uri="{BB962C8B-B14F-4D97-AF65-F5344CB8AC3E}">
        <p14:creationId xmlns:p14="http://schemas.microsoft.com/office/powerpoint/2010/main" val="2413503107"/>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97F33F24-5111-4524-9375-24241E4B6E0C}" type="slidenum">
              <a:rPr lang="en-US" smtClean="0"/>
              <a:pPr/>
              <a:t>4</a:t>
            </a:fld>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590800"/>
            <a:ext cx="2718054" cy="2209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8836" y="1981200"/>
            <a:ext cx="5722695" cy="3200400"/>
          </a:xfrm>
          <a:prstGeom prst="rect">
            <a:avLst/>
          </a:prstGeom>
        </p:spPr>
      </p:pic>
      <p:sp>
        <p:nvSpPr>
          <p:cNvPr id="9" name="Footer Placeholder 1"/>
          <p:cNvSpPr>
            <a:spLocks noGrp="1"/>
          </p:cNvSpPr>
          <p:nvPr>
            <p:ph type="ftr" sz="quarter" idx="11"/>
          </p:nvPr>
        </p:nvSpPr>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Tree>
    <p:extLst>
      <p:ext uri="{BB962C8B-B14F-4D97-AF65-F5344CB8AC3E}">
        <p14:creationId xmlns:p14="http://schemas.microsoft.com/office/powerpoint/2010/main" val="2879461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21" y="544698"/>
            <a:ext cx="7908909" cy="1129228"/>
          </a:xfrm>
        </p:spPr>
        <p:txBody>
          <a:bodyPr>
            <a:normAutofit fontScale="90000"/>
          </a:bodyPr>
          <a:lstStyle/>
          <a:p>
            <a:r>
              <a:rPr lang="en-US" dirty="0"/>
              <a:t>Skill 10: Display Formulas and </a:t>
            </a:r>
            <a:br>
              <a:rPr lang="en-US" dirty="0"/>
            </a:br>
            <a:r>
              <a:rPr lang="en-US" dirty="0"/>
              <a:t>Print Worksheets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196" y="1673926"/>
            <a:ext cx="7071958" cy="3988682"/>
          </a:xfrm>
          <a:prstGeom prst="rect">
            <a:avLst/>
          </a:prstGeom>
        </p:spPr>
      </p:pic>
    </p:spTree>
    <p:extLst>
      <p:ext uri="{BB962C8B-B14F-4D97-AF65-F5344CB8AC3E}">
        <p14:creationId xmlns:p14="http://schemas.microsoft.com/office/powerpoint/2010/main" val="3616401559"/>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49844"/>
            <a:ext cx="7908909" cy="1129228"/>
          </a:xfrm>
        </p:spPr>
        <p:txBody>
          <a:bodyPr>
            <a:normAutofit fontScale="90000"/>
          </a:bodyPr>
          <a:lstStyle/>
          <a:p>
            <a:r>
              <a:rPr lang="en-US" dirty="0"/>
              <a:t>Skill 10: Display Formulas and </a:t>
            </a:r>
            <a:br>
              <a:rPr lang="en-US" dirty="0"/>
            </a:br>
            <a:r>
              <a:rPr lang="en-US" dirty="0"/>
              <a:t>Print Worksheets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471" y="1712023"/>
            <a:ext cx="7295566" cy="4114800"/>
          </a:xfrm>
          <a:prstGeom prst="rect">
            <a:avLst/>
          </a:prstGeom>
        </p:spPr>
      </p:pic>
    </p:spTree>
    <p:extLst>
      <p:ext uri="{BB962C8B-B14F-4D97-AF65-F5344CB8AC3E}">
        <p14:creationId xmlns:p14="http://schemas.microsoft.com/office/powerpoint/2010/main" val="2642519615"/>
      </p:ext>
    </p:extLst>
  </p:cSld>
  <p:clrMapOvr>
    <a:masterClrMapping/>
  </p:clrMapOvr>
  <p:transition spd="slow">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727487"/>
            <a:ext cx="7908909" cy="1129228"/>
          </a:xfrm>
        </p:spPr>
        <p:txBody>
          <a:bodyPr>
            <a:normAutofit fontScale="90000"/>
          </a:bodyPr>
          <a:lstStyle/>
          <a:p>
            <a:r>
              <a:rPr lang="en-US" dirty="0"/>
              <a:t>Skill 10: Display Formulas and </a:t>
            </a:r>
            <a:br>
              <a:rPr lang="en-US" dirty="0"/>
            </a:br>
            <a:r>
              <a:rPr lang="en-US" dirty="0"/>
              <a:t>Print Worksheets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981200"/>
            <a:ext cx="6885957" cy="3883775"/>
          </a:xfrm>
          <a:prstGeom prst="rect">
            <a:avLst/>
          </a:prstGeom>
        </p:spPr>
      </p:pic>
    </p:spTree>
    <p:extLst>
      <p:ext uri="{BB962C8B-B14F-4D97-AF65-F5344CB8AC3E}">
        <p14:creationId xmlns:p14="http://schemas.microsoft.com/office/powerpoint/2010/main" val="2642519615"/>
      </p:ext>
    </p:extLst>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48903"/>
            <a:ext cx="7908909" cy="1129228"/>
          </a:xfrm>
        </p:spPr>
        <p:txBody>
          <a:bodyPr>
            <a:normAutofit fontScale="90000"/>
          </a:bodyPr>
          <a:lstStyle/>
          <a:p>
            <a:r>
              <a:rPr lang="en-US" dirty="0"/>
              <a:t>Skill 10: Display Formulas and </a:t>
            </a:r>
            <a:br>
              <a:rPr lang="en-US" dirty="0"/>
            </a:br>
            <a:r>
              <a:rPr lang="en-US" dirty="0"/>
              <a:t>Print Worksheets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02" y="1778131"/>
            <a:ext cx="7214504" cy="4069080"/>
          </a:xfrm>
          <a:prstGeom prst="rect">
            <a:avLst/>
          </a:prstGeom>
        </p:spPr>
      </p:pic>
    </p:spTree>
    <p:extLst>
      <p:ext uri="{BB962C8B-B14F-4D97-AF65-F5344CB8AC3E}">
        <p14:creationId xmlns:p14="http://schemas.microsoft.com/office/powerpoint/2010/main" val="2642519615"/>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096962"/>
          </a:xfrm>
        </p:spPr>
        <p:txBody>
          <a:bodyPr/>
          <a:lstStyle/>
          <a:p>
            <a:r>
              <a:rPr lang="en-US" dirty="0"/>
              <a:t>More Skills For Success</a:t>
            </a:r>
          </a:p>
        </p:txBody>
      </p:sp>
      <p:sp>
        <p:nvSpPr>
          <p:cNvPr id="4" name="Footer Placeholder 3"/>
          <p:cNvSpPr>
            <a:spLocks noGrp="1"/>
          </p:cNvSpPr>
          <p:nvPr>
            <p:ph type="ftr" sz="quarter" idx="11"/>
          </p:nvPr>
        </p:nvSpPr>
        <p:spPr>
          <a:xfrm>
            <a:off x="3962398" y="6492240"/>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44</a:t>
            </a:fld>
            <a:endParaRPr lang="en-US" dirty="0"/>
          </a:p>
        </p:txBody>
      </p:sp>
      <p:sp>
        <p:nvSpPr>
          <p:cNvPr id="9" name="Rectangle 8"/>
          <p:cNvSpPr/>
          <p:nvPr/>
        </p:nvSpPr>
        <p:spPr>
          <a:xfrm>
            <a:off x="762000" y="1660822"/>
            <a:ext cx="7543800" cy="3410164"/>
          </a:xfrm>
          <a:prstGeom prst="rect">
            <a:avLst/>
          </a:prstGeom>
        </p:spPr>
        <p:txBody>
          <a:bodyPr wrap="square">
            <a:spAutoFit/>
          </a:bodyPr>
          <a:lstStyle/>
          <a:p>
            <a:pPr>
              <a:lnSpc>
                <a:spcPct val="110000"/>
              </a:lnSpc>
            </a:pPr>
            <a:r>
              <a:rPr lang="en-US" sz="2800" b="1" dirty="0">
                <a:ea typeface="ＭＳ Ｐゴシック" pitchFamily="34" charset="-128"/>
              </a:rPr>
              <a:t>You will now practice the following additional skills:</a:t>
            </a:r>
          </a:p>
          <a:p>
            <a:pPr marL="971550" lvl="1" indent="-514350">
              <a:lnSpc>
                <a:spcPct val="110000"/>
              </a:lnSpc>
              <a:buFont typeface="+mj-lt"/>
              <a:buAutoNum type="arabicPeriod" startAt="11"/>
            </a:pPr>
            <a:r>
              <a:rPr lang="en-US" sz="2800" b="1" dirty="0">
                <a:ea typeface="ＭＳ Ｐゴシック" pitchFamily="34" charset="-128"/>
              </a:rPr>
              <a:t>Set Print Areas</a:t>
            </a:r>
          </a:p>
          <a:p>
            <a:pPr marL="800100" lvl="1" indent="-342900">
              <a:lnSpc>
                <a:spcPct val="110000"/>
              </a:lnSpc>
              <a:buFont typeface="+mj-lt"/>
              <a:buAutoNum type="arabicPeriod" startAt="11"/>
            </a:pPr>
            <a:r>
              <a:rPr lang="en-US" sz="2800" b="1" dirty="0">
                <a:ea typeface="ＭＳ Ｐゴシック" pitchFamily="34" charset="-128"/>
              </a:rPr>
              <a:t> Fill Data with Flash Fill</a:t>
            </a:r>
          </a:p>
          <a:p>
            <a:pPr marL="800100" lvl="1" indent="-342900">
              <a:lnSpc>
                <a:spcPct val="110000"/>
              </a:lnSpc>
              <a:buFont typeface="+mj-lt"/>
              <a:buAutoNum type="arabicPeriod" startAt="11"/>
            </a:pPr>
            <a:r>
              <a:rPr lang="en-US" sz="2800" b="1" dirty="0">
                <a:ea typeface="ＭＳ Ｐゴシック" pitchFamily="34" charset="-128"/>
              </a:rPr>
              <a:t> Create Templates and Workbooks from Templates</a:t>
            </a:r>
          </a:p>
          <a:p>
            <a:pPr marL="800100" lvl="1" indent="-342900">
              <a:lnSpc>
                <a:spcPct val="110000"/>
              </a:lnSpc>
              <a:buFont typeface="+mj-lt"/>
              <a:buAutoNum type="arabicPeriod" startAt="11"/>
            </a:pPr>
            <a:r>
              <a:rPr lang="en-US" sz="2800" b="1" dirty="0">
                <a:ea typeface="ＭＳ Ｐゴシック" pitchFamily="34" charset="-128"/>
              </a:rPr>
              <a:t>Manage Document Properties</a:t>
            </a:r>
          </a:p>
        </p:txBody>
      </p:sp>
    </p:spTree>
    <p:extLst>
      <p:ext uri="{BB962C8B-B14F-4D97-AF65-F5344CB8AC3E}">
        <p14:creationId xmlns:p14="http://schemas.microsoft.com/office/powerpoint/2010/main" val="13411277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21" y="610804"/>
            <a:ext cx="7908909" cy="1129228"/>
          </a:xfrm>
        </p:spPr>
        <p:txBody>
          <a:bodyPr>
            <a:normAutofit/>
          </a:bodyPr>
          <a:lstStyle/>
          <a:p>
            <a:r>
              <a:rPr lang="en-US" dirty="0"/>
              <a:t>More Skills 11: Set Print Areas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743" y="1600200"/>
            <a:ext cx="7214263" cy="4069080"/>
          </a:xfrm>
          <a:prstGeom prst="rect">
            <a:avLst/>
          </a:prstGeom>
        </p:spPr>
      </p:pic>
    </p:spTree>
    <p:extLst>
      <p:ext uri="{BB962C8B-B14F-4D97-AF65-F5344CB8AC3E}">
        <p14:creationId xmlns:p14="http://schemas.microsoft.com/office/powerpoint/2010/main" val="3688616642"/>
      </p:ext>
    </p:extLst>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31" y="565084"/>
            <a:ext cx="7908909" cy="1129228"/>
          </a:xfrm>
        </p:spPr>
        <p:txBody>
          <a:bodyPr>
            <a:normAutofit fontScale="90000"/>
          </a:bodyPr>
          <a:lstStyle/>
          <a:p>
            <a:r>
              <a:rPr lang="en-US" dirty="0"/>
              <a:t>More Skills 11: Set Print Area (cont.)</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824" y="1600200"/>
            <a:ext cx="7295322" cy="4114800"/>
          </a:xfrm>
          <a:prstGeom prst="rect">
            <a:avLst/>
          </a:prstGeom>
        </p:spPr>
      </p:pic>
    </p:spTree>
    <p:extLst>
      <p:ext uri="{BB962C8B-B14F-4D97-AF65-F5344CB8AC3E}">
        <p14:creationId xmlns:p14="http://schemas.microsoft.com/office/powerpoint/2010/main" val="396772284"/>
      </p:ext>
    </p:extLst>
  </p:cSld>
  <p:clrMapOvr>
    <a:masterClrMapping/>
  </p:clrMapOvr>
  <p:transition spd="slow">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539" y="575836"/>
            <a:ext cx="7908909" cy="1129228"/>
          </a:xfrm>
        </p:spPr>
        <p:txBody>
          <a:bodyPr>
            <a:normAutofit fontScale="90000"/>
          </a:bodyPr>
          <a:lstStyle/>
          <a:p>
            <a:r>
              <a:rPr lang="en-US" dirty="0"/>
              <a:t>More Skills 12: Fill Data with Flash Fill</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386" y="1600200"/>
            <a:ext cx="7299214" cy="4114800"/>
          </a:xfrm>
          <a:prstGeom prst="rect">
            <a:avLst/>
          </a:prstGeom>
        </p:spPr>
      </p:pic>
    </p:spTree>
    <p:extLst>
      <p:ext uri="{BB962C8B-B14F-4D97-AF65-F5344CB8AC3E}">
        <p14:creationId xmlns:p14="http://schemas.microsoft.com/office/powerpoint/2010/main" val="2521474637"/>
      </p:ext>
    </p:extLst>
  </p:cSld>
  <p:clrMapOvr>
    <a:masterClrMapping/>
  </p:clrMapOvr>
  <p:transition spd="slow">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1324"/>
            <a:ext cx="7908909" cy="962541"/>
          </a:xfrm>
        </p:spPr>
        <p:txBody>
          <a:bodyPr>
            <a:noAutofit/>
          </a:bodyPr>
          <a:lstStyle/>
          <a:p>
            <a:r>
              <a:rPr lang="en-US" sz="3200" dirty="0"/>
              <a:t>More Skills 13: Create Templates and Workbooks from Templates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676400"/>
            <a:ext cx="7295322" cy="4114800"/>
          </a:xfrm>
          <a:prstGeom prst="rect">
            <a:avLst/>
          </a:prstGeom>
        </p:spPr>
      </p:pic>
    </p:spTree>
    <p:extLst>
      <p:ext uri="{BB962C8B-B14F-4D97-AF65-F5344CB8AC3E}">
        <p14:creationId xmlns:p14="http://schemas.microsoft.com/office/powerpoint/2010/main" val="1725901292"/>
      </p:ext>
    </p:extLst>
  </p:cSld>
  <p:clrMapOvr>
    <a:masterClrMapping/>
  </p:clrMapOvr>
  <p:transition spd="slow">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42224"/>
            <a:ext cx="7908909" cy="1129228"/>
          </a:xfrm>
        </p:spPr>
        <p:txBody>
          <a:bodyPr>
            <a:normAutofit fontScale="90000"/>
          </a:bodyPr>
          <a:lstStyle/>
          <a:p>
            <a:r>
              <a:rPr lang="en-US" dirty="0"/>
              <a:t>More Skills 14: Manage Document Properties</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a:t>
            </a:r>
          </a:p>
          <a:p>
            <a:r>
              <a:rPr lang="en-US" dirty="0">
                <a:solidFill>
                  <a:schemeClr val="tx1"/>
                </a:solidFill>
                <a:cs typeface="Arial" pitchFamily="34" charset="0"/>
              </a:rPr>
              <a:t> </a:t>
            </a:r>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49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93" y="1752600"/>
            <a:ext cx="7295322" cy="4114800"/>
          </a:xfrm>
          <a:prstGeom prst="rect">
            <a:avLst/>
          </a:prstGeom>
        </p:spPr>
      </p:pic>
    </p:spTree>
    <p:extLst>
      <p:ext uri="{BB962C8B-B14F-4D97-AF65-F5344CB8AC3E}">
        <p14:creationId xmlns:p14="http://schemas.microsoft.com/office/powerpoint/2010/main" val="879948028"/>
      </p:ext>
    </p:ext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normAutofit fontScale="90000"/>
          </a:bodyPr>
          <a:lstStyle/>
          <a:p>
            <a:r>
              <a:rPr lang="en-US" dirty="0"/>
              <a:t>Skill 1: Create and Save Workbooks</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00200"/>
            <a:ext cx="7214504" cy="4069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Summary</a:t>
            </a:r>
          </a:p>
        </p:txBody>
      </p:sp>
      <p:sp>
        <p:nvSpPr>
          <p:cNvPr id="3" name="Content Placeholder 2"/>
          <p:cNvSpPr>
            <a:spLocks noGrp="1"/>
          </p:cNvSpPr>
          <p:nvPr>
            <p:ph idx="1"/>
          </p:nvPr>
        </p:nvSpPr>
        <p:spPr>
          <a:xfrm>
            <a:off x="304800" y="1981200"/>
            <a:ext cx="8534400" cy="3916363"/>
          </a:xfrm>
        </p:spPr>
        <p:txBody>
          <a:bodyPr>
            <a:noAutofit/>
          </a:bodyPr>
          <a:lstStyle/>
          <a:p>
            <a:r>
              <a:rPr lang="en-US" sz="2800" b="1" dirty="0"/>
              <a:t>Create and Save Workbooks</a:t>
            </a:r>
          </a:p>
          <a:p>
            <a:r>
              <a:rPr lang="en-US" sz="2800" b="1" dirty="0"/>
              <a:t>Construct Formulas</a:t>
            </a:r>
          </a:p>
          <a:p>
            <a:r>
              <a:rPr lang="en-US" sz="2800" b="1" dirty="0"/>
              <a:t>Use AutoFill for Formulas and Data</a:t>
            </a:r>
          </a:p>
          <a:p>
            <a:r>
              <a:rPr lang="en-US" sz="2800" b="1" dirty="0"/>
              <a:t>Format and Edit a Worksheet, and Check Spelling</a:t>
            </a:r>
          </a:p>
          <a:p>
            <a:r>
              <a:rPr lang="en-US" sz="2800" b="1" dirty="0"/>
              <a:t>Insert Footers and Adjust Page Settings</a:t>
            </a:r>
          </a:p>
          <a:p>
            <a:pPr lvl="1">
              <a:spcAft>
                <a:spcPts val="1200"/>
              </a:spcAft>
            </a:pPr>
            <a:endParaRPr lang="en-US" sz="2800" b="1" dirty="0"/>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50</a:t>
            </a:fld>
            <a:endParaRPr lang="en-US" dirty="0"/>
          </a:p>
        </p:txBody>
      </p:sp>
    </p:spTree>
    <p:extLst>
      <p:ext uri="{BB962C8B-B14F-4D97-AF65-F5344CB8AC3E}">
        <p14:creationId xmlns:p14="http://schemas.microsoft.com/office/powerpoint/2010/main" val="149754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Questions</a:t>
            </a:r>
          </a:p>
        </p:txBody>
      </p:sp>
      <p:pic>
        <p:nvPicPr>
          <p:cNvPr id="6" name="Content Placeholder 5" descr="epfkknaj[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91855" y="1295400"/>
            <a:ext cx="4560289" cy="4525963"/>
          </a:xfrm>
          <a:noFill/>
          <a:ln/>
        </p:spPr>
      </p:pic>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51</a:t>
            </a:fld>
            <a:endParaRPr lang="en-US" dirty="0"/>
          </a:p>
        </p:txBody>
      </p:sp>
    </p:spTree>
  </p:cSld>
  <p:clrMapOvr>
    <a:masterClrMapping/>
  </p:clrMapOvr>
  <p:transition spd="slow">
    <p:wheel spokes="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066800"/>
          </a:xfrm>
        </p:spPr>
        <p:txBody>
          <a:bodyPr/>
          <a:lstStyle/>
          <a:p>
            <a:r>
              <a:rPr lang="en-US" dirty="0"/>
              <a:t>Copyright </a:t>
            </a:r>
          </a:p>
        </p:txBody>
      </p:sp>
      <p:sp>
        <p:nvSpPr>
          <p:cNvPr id="4" name="Footer Placeholder 3"/>
          <p:cNvSpPr>
            <a:spLocks noGrp="1"/>
          </p:cNvSpPr>
          <p:nvPr>
            <p:ph type="ftr" sz="quarter" idx="11"/>
          </p:nvPr>
        </p:nvSpPr>
        <p:spPr>
          <a:xfrm>
            <a:off x="3962400" y="6487927"/>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97F33F24-5111-4524-9375-24241E4B6E0C}" type="slidenum">
              <a:rPr lang="en-US" smtClean="0"/>
              <a:pPr/>
              <a:t>52</a:t>
            </a:fld>
            <a:endParaRPr lang="en-US" dirty="0"/>
          </a:p>
        </p:txBody>
      </p:sp>
      <p:pic>
        <p:nvPicPr>
          <p:cNvPr id="1026" name="Picture 1" descr="cid:3293795473_475244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748" y="2057400"/>
            <a:ext cx="5486400" cy="1714500"/>
          </a:xfrm>
          <a:prstGeom prst="rect">
            <a:avLst/>
          </a:prstGeom>
          <a:noFill/>
          <a:ln w="9525">
            <a:noFill/>
            <a:miter lim="800000"/>
            <a:headEnd/>
            <a:tailEnd/>
          </a:ln>
        </p:spPr>
      </p:pic>
      <p:sp>
        <p:nvSpPr>
          <p:cNvPr id="8" name="TextBox 6"/>
          <p:cNvSpPr txBox="1">
            <a:spLocks noChangeArrowheads="1"/>
          </p:cNvSpPr>
          <p:nvPr/>
        </p:nvSpPr>
        <p:spPr bwMode="auto">
          <a:xfrm>
            <a:off x="342900" y="4648200"/>
            <a:ext cx="8458200" cy="1200329"/>
          </a:xfrm>
          <a:prstGeom prst="rect">
            <a:avLst/>
          </a:prstGeom>
          <a:noFill/>
          <a:ln w="9525">
            <a:noFill/>
            <a:miter lim="800000"/>
            <a:headEnd/>
            <a:tailEnd/>
          </a:ln>
        </p:spPr>
        <p:txBody>
          <a:bodyPr wrap="square">
            <a:spAutoFit/>
          </a:bodyPr>
          <a:lstStyle/>
          <a:p>
            <a:pPr algn="ctr"/>
            <a:r>
              <a:rPr lang="en-US" dirty="0">
                <a:latin typeface="Garamond" pitchFamily="18" charset="0"/>
                <a:cs typeface="Arial" pitchFamily="34"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endParaRPr lang="en-US" dirty="0">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153400" cy="1066800"/>
          </a:xfrm>
        </p:spPr>
        <p:txBody>
          <a:bodyPr>
            <a:noAutofit/>
          </a:bodyPr>
          <a:lstStyle/>
          <a:p>
            <a:r>
              <a:rPr lang="en-US" sz="3600" dirty="0"/>
              <a:t>Skill 1: Create and Save Workbooks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48" y="1524000"/>
            <a:ext cx="7214504" cy="4069080"/>
          </a:xfrm>
          <a:prstGeom prst="rect">
            <a:avLst/>
          </a:prstGeom>
        </p:spPr>
      </p:pic>
    </p:spTree>
    <p:extLst>
      <p:ext uri="{BB962C8B-B14F-4D97-AF65-F5344CB8AC3E}">
        <p14:creationId xmlns:p14="http://schemas.microsoft.com/office/powerpoint/2010/main" val="228395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153400" cy="1066800"/>
          </a:xfrm>
        </p:spPr>
        <p:txBody>
          <a:bodyPr>
            <a:normAutofit/>
          </a:bodyPr>
          <a:lstStyle/>
          <a:p>
            <a:r>
              <a:rPr lang="en-US" sz="3600" dirty="0"/>
              <a:t>Skill 1: Create and Save Workbooks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7</a:t>
            </a:fld>
            <a:endParaRPr lang="en-US" dirty="0"/>
          </a:p>
        </p:txBody>
      </p:sp>
      <p:sp>
        <p:nvSpPr>
          <p:cNvPr id="3" name="Content Placeholder 2"/>
          <p:cNvSpPr>
            <a:spLocks noGrp="1"/>
          </p:cNvSpPr>
          <p:nvPr>
            <p:ph idx="1"/>
          </p:nvPr>
        </p:nvSpPr>
        <p:spPr/>
        <p:txBody>
          <a:bodyPr/>
          <a:lstStyle/>
          <a:p>
            <a:pPr lvl="1"/>
            <a:endParaRPr lang="en-US" sz="2800" b="1" dirty="0">
              <a:latin typeface="Calibri" pitchFamily="34" charset="0"/>
            </a:endParaRP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48" y="1447800"/>
            <a:ext cx="7214504" cy="4069080"/>
          </a:xfrm>
          <a:prstGeom prst="rect">
            <a:avLst/>
          </a:prstGeom>
        </p:spPr>
      </p:pic>
    </p:spTree>
    <p:extLst>
      <p:ext uri="{BB962C8B-B14F-4D97-AF65-F5344CB8AC3E}">
        <p14:creationId xmlns:p14="http://schemas.microsoft.com/office/powerpoint/2010/main" val="217982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153400" cy="1066800"/>
          </a:xfrm>
        </p:spPr>
        <p:txBody>
          <a:bodyPr>
            <a:noAutofit/>
          </a:bodyPr>
          <a:lstStyle/>
          <a:p>
            <a:r>
              <a:rPr lang="en-US" sz="3600" dirty="0"/>
              <a:t>Skill 1: Create and Save Workbooks (cont.)</a:t>
            </a:r>
          </a:p>
        </p:txBody>
      </p:sp>
      <p:sp>
        <p:nvSpPr>
          <p:cNvPr id="4" name="Footer Placeholder 3"/>
          <p:cNvSpPr>
            <a:spLocks noGrp="1"/>
          </p:cNvSpPr>
          <p:nvPr>
            <p:ph type="ftr" sz="quarter" idx="11"/>
          </p:nvPr>
        </p:nvSpPr>
        <p:spPr>
          <a:xfrm>
            <a:off x="3962400"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8</a:t>
            </a:fld>
            <a:endParaRPr lang="en-US" dirty="0"/>
          </a:p>
        </p:txBody>
      </p:sp>
      <p:sp>
        <p:nvSpPr>
          <p:cNvPr id="3" name="Content Placeholder 2"/>
          <p:cNvSpPr>
            <a:spLocks noGrp="1"/>
          </p:cNvSpPr>
          <p:nvPr>
            <p:ph idx="1"/>
          </p:nvPr>
        </p:nvSpPr>
        <p:spPr/>
        <p:txBody>
          <a:bodyPr/>
          <a:lstStyle/>
          <a:p>
            <a:pPr lvl="1"/>
            <a:endParaRPr lang="en-US" sz="2800" b="1" dirty="0">
              <a:latin typeface="Calibri" pitchFamily="34" charset="0"/>
            </a:endParaRPr>
          </a:p>
          <a:p>
            <a:endParaRPr lang="en-US" dirty="0"/>
          </a:p>
        </p:txBody>
      </p:sp>
      <p:pic>
        <p:nvPicPr>
          <p:cNvPr id="5122" name="Picture 2" descr="C:\Users\Steve\Desktop\PowerPoint for Excel Project\Excel_Images\9780133142686_XLS_C01\Fig_X01_01_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8243894" cy="338933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2916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534400" cy="990600"/>
          </a:xfrm>
        </p:spPr>
        <p:txBody>
          <a:bodyPr>
            <a:noAutofit/>
          </a:bodyPr>
          <a:lstStyle/>
          <a:p>
            <a:pPr marL="742950" indent="-742950">
              <a:spcAft>
                <a:spcPts val="1200"/>
              </a:spcAft>
            </a:pPr>
            <a:r>
              <a:rPr lang="en-US" sz="3200" dirty="0"/>
              <a:t>Skill 2: Enter Data and Merge and Center Titles</a:t>
            </a:r>
          </a:p>
        </p:txBody>
      </p:sp>
      <p:sp>
        <p:nvSpPr>
          <p:cNvPr id="4" name="Footer Placeholder 3"/>
          <p:cNvSpPr>
            <a:spLocks noGrp="1"/>
          </p:cNvSpPr>
          <p:nvPr>
            <p:ph type="ftr" sz="quarter" idx="11"/>
          </p:nvPr>
        </p:nvSpPr>
        <p:spPr>
          <a:xfrm>
            <a:off x="3959352" y="6492875"/>
            <a:ext cx="3200400" cy="365125"/>
          </a:xfrm>
        </p:spPr>
        <p:txBody>
          <a:bodyPr/>
          <a:lstStyle/>
          <a:p>
            <a:endParaRPr lang="en-US" b="1" dirty="0"/>
          </a:p>
          <a:p>
            <a:r>
              <a:rPr lang="en-US" dirty="0">
                <a:solidFill>
                  <a:schemeClr val="tx1"/>
                </a:solidFill>
                <a:cs typeface="Arial" pitchFamily="34" charset="0"/>
              </a:rPr>
              <a:t>Copyright © 2017 Pearson Education, Inc. </a:t>
            </a:r>
          </a:p>
          <a:p>
            <a:endParaRPr lang="en-US" dirty="0"/>
          </a:p>
        </p:txBody>
      </p:sp>
      <p:sp>
        <p:nvSpPr>
          <p:cNvPr id="5" name="Slide Number Placeholder 4"/>
          <p:cNvSpPr>
            <a:spLocks noGrp="1"/>
          </p:cNvSpPr>
          <p:nvPr>
            <p:ph type="sldNum" sz="quarter" idx="12"/>
          </p:nvPr>
        </p:nvSpPr>
        <p:spPr/>
        <p:txBody>
          <a:bodyPr/>
          <a:lstStyle/>
          <a:p>
            <a:fld id="{97F33F24-5111-4524-9375-24241E4B6E0C}" type="slidenum">
              <a:rPr lang="en-US" smtClean="0"/>
              <a:pPr/>
              <a:t>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524000"/>
            <a:ext cx="7214504" cy="4069080"/>
          </a:xfrm>
          <a:prstGeom prst="rect">
            <a:avLst/>
          </a:prstGeom>
        </p:spPr>
      </p:pic>
    </p:spTree>
  </p:cSld>
  <p:clrMapOvr>
    <a:masterClrMapping/>
  </p:clrMapOvr>
</p:sld>
</file>

<file path=ppt/theme/theme1.xml><?xml version="1.0" encoding="utf-8"?>
<a:theme xmlns:a="http://schemas.openxmlformats.org/drawingml/2006/main" name="Success-Pears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Success-Pearson</Template>
  <TotalTime>11068</TotalTime>
  <Words>3213</Words>
  <Application>Microsoft Office PowerPoint</Application>
  <PresentationFormat>On-screen Show (4:3)</PresentationFormat>
  <Paragraphs>383</Paragraphs>
  <Slides>52</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Garamond</vt:lpstr>
      <vt:lpstr>ＭＳ Ｐゴシック</vt:lpstr>
      <vt:lpstr>Success-Pearson</vt:lpstr>
      <vt:lpstr>Skills for Success  with Microsoft Office 2016 Volume 1</vt:lpstr>
      <vt:lpstr>Skills</vt:lpstr>
      <vt:lpstr>Skills (cont.)</vt:lpstr>
      <vt:lpstr>Introduction</vt:lpstr>
      <vt:lpstr>Skill 1: Create and Save Workbooks</vt:lpstr>
      <vt:lpstr>Skill 1: Create and Save Workbooks (cont.)</vt:lpstr>
      <vt:lpstr>Skill 1: Create and Save Workbooks (cont.)</vt:lpstr>
      <vt:lpstr>Skill 1: Create and Save Workbooks (cont.)</vt:lpstr>
      <vt:lpstr>Skill 2: Enter Data and Merge and Center Titles</vt:lpstr>
      <vt:lpstr>Skill 2: Enter Data  and Merge and Center Titles (cont.)</vt:lpstr>
      <vt:lpstr>Skill 2: Enter Data  and Merge and Center Titles (cont.)</vt:lpstr>
      <vt:lpstr>Skill 2: Enter Data  and Merge and Center Titles (cont.)</vt:lpstr>
      <vt:lpstr> Skill 3: Construct Addition  and Subtraction Formulas </vt:lpstr>
      <vt:lpstr> Skill 3: Construct Addition  and Subtraction Formulas (cont.) </vt:lpstr>
      <vt:lpstr> Skill 3: Construct Addition  and Subtraction Formulas (cont.) </vt:lpstr>
      <vt:lpstr> Skill 3: Construct Addition  and Subtraction Formulas (cont.) </vt:lpstr>
      <vt:lpstr> Skill 4: Construct Multiplication and Division Formulas </vt:lpstr>
      <vt:lpstr> Skill 4: Construct Multiplication and Division Formulas (cont.) </vt:lpstr>
      <vt:lpstr> Skill 4: Construct Multiplication and Division Formulas (cont.) </vt:lpstr>
      <vt:lpstr> Skill 4: Construct Multiplication and Division Formulas (cont.) </vt:lpstr>
      <vt:lpstr>Skill 5: Adjust Column Widths and Apply Cell Styles</vt:lpstr>
      <vt:lpstr>Skill 5: Adjust Column Widths and Apply Cell Styles (cont.)</vt:lpstr>
      <vt:lpstr>Skill 5: Adjust Column Widths and Apply Cell Styles (cont.)</vt:lpstr>
      <vt:lpstr>Skill 5: Adjust Column Widths and Apply Cell Styles (cont.)</vt:lpstr>
      <vt:lpstr>Skill 6: Insert the SUM Function</vt:lpstr>
      <vt:lpstr>Skill 6: Insert the SUM Function (cont.)</vt:lpstr>
      <vt:lpstr>Skill 6: Insert the SUM Function (cont.)</vt:lpstr>
      <vt:lpstr>Skill 6: Insert the SUM Function (cont.)</vt:lpstr>
      <vt:lpstr>Skill 7: AutoFill Formulas and Data</vt:lpstr>
      <vt:lpstr>Skill 7: AutoFill Formulas and Data (cont.)</vt:lpstr>
      <vt:lpstr>Skill 7: AutoFill Formulas and Data (cont.)</vt:lpstr>
      <vt:lpstr>Skill 7: AutoFill Formulas and Data (cont.)</vt:lpstr>
      <vt:lpstr>Skill 8: Format, Edit,  and Check Spelling</vt:lpstr>
      <vt:lpstr>Skill 8: Format, Edit,  and Check Spelling (cont.)</vt:lpstr>
      <vt:lpstr>Skill 8: Format, Edit,  and Check Spelling (cont.)</vt:lpstr>
      <vt:lpstr>Skill 8: Format, Edit,  and Check Spelling (cont.)</vt:lpstr>
      <vt:lpstr>Skill 9: Insert Footers and  Adjust Page Settings</vt:lpstr>
      <vt:lpstr>Skill 9: Insert Footers and  Adjust Page Settings (cont.)</vt:lpstr>
      <vt:lpstr>Skill 9: Insert Footers and  Adjust Page Settings (cont.)</vt:lpstr>
      <vt:lpstr>Skill 10: Display Formulas and  Print Worksheets</vt:lpstr>
      <vt:lpstr>Skill 10: Display Formulas and  Print Worksheets (cont.)</vt:lpstr>
      <vt:lpstr>Skill 10: Display Formulas and  Print Worksheets (cont.)</vt:lpstr>
      <vt:lpstr>Skill 10: Display Formulas and  Print Worksheets (cont.)</vt:lpstr>
      <vt:lpstr>More Skills For Success</vt:lpstr>
      <vt:lpstr>More Skills 11: Set Print Areas</vt:lpstr>
      <vt:lpstr>More Skills 11: Set Print Area (cont.)</vt:lpstr>
      <vt:lpstr>More Skills 12: Fill Data with Flash Fill</vt:lpstr>
      <vt:lpstr>More Skills 13: Create Templates and Workbooks from Templates</vt:lpstr>
      <vt:lpstr>More Skills 14: Manage Document Properties</vt:lpstr>
      <vt:lpstr>Summary</vt:lpstr>
      <vt:lpstr>Questions</vt:lpstr>
      <vt:lpstr>Copyright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Skills for Sucess</dc:creator>
  <cp:lastModifiedBy>nancy lamm</cp:lastModifiedBy>
  <cp:revision>3</cp:revision>
  <dcterms:created xsi:type="dcterms:W3CDTF">2009-09-02T17:31:05Z</dcterms:created>
  <dcterms:modified xsi:type="dcterms:W3CDTF">2016-03-05T14:36:08Z</dcterms:modified>
</cp:coreProperties>
</file>